
<file path=[Content_Types].xml><?xml version="1.0" encoding="utf-8"?>
<Types xmlns="http://schemas.openxmlformats.org/package/2006/content-types">
  <Default Extension="jpeg" ContentType="image/jpeg"/>
  <Default Extension="jpg" ContentType="image/pn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Lst>
  <p:sldSz cx="42803763" cy="32075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snapToObjects="1">
      <p:cViewPr varScale="1">
        <p:scale>
          <a:sx n="21" d="100"/>
          <a:sy n="21" d="100"/>
        </p:scale>
        <p:origin x="19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5249386"/>
            <a:ext cx="36383199" cy="11167004"/>
          </a:xfrm>
        </p:spPr>
        <p:txBody>
          <a:bodyPr anchor="b"/>
          <a:lstStyle>
            <a:lvl1pPr algn="ctr">
              <a:defRPr sz="28063"/>
            </a:lvl1pPr>
          </a:lstStyle>
          <a:p>
            <a:r>
              <a:rPr lang="zh-CN" altLang="en-US"/>
              <a:t>单击此处编辑母版标题样式</a:t>
            </a:r>
            <a:endParaRPr lang="en-US" dirty="0"/>
          </a:p>
        </p:txBody>
      </p:sp>
      <p:sp>
        <p:nvSpPr>
          <p:cNvPr id="3" name="Subtitle 2"/>
          <p:cNvSpPr>
            <a:spLocks noGrp="1"/>
          </p:cNvSpPr>
          <p:nvPr>
            <p:ph type="subTitle" idx="1"/>
          </p:nvPr>
        </p:nvSpPr>
        <p:spPr>
          <a:xfrm>
            <a:off x="5350471" y="16847032"/>
            <a:ext cx="32102822" cy="7744137"/>
          </a:xfrm>
        </p:spPr>
        <p:txBody>
          <a:bodyPr/>
          <a:lstStyle>
            <a:lvl1pPr marL="0" indent="0" algn="ctr">
              <a:buNone/>
              <a:defRPr sz="11225"/>
            </a:lvl1pPr>
            <a:lvl2pPr marL="2138370" indent="0" algn="ctr">
              <a:buNone/>
              <a:defRPr sz="9354"/>
            </a:lvl2pPr>
            <a:lvl3pPr marL="4276740" indent="0" algn="ctr">
              <a:buNone/>
              <a:defRPr sz="8419"/>
            </a:lvl3pPr>
            <a:lvl4pPr marL="6415110" indent="0" algn="ctr">
              <a:buNone/>
              <a:defRPr sz="7483"/>
            </a:lvl4pPr>
            <a:lvl5pPr marL="8553480" indent="0" algn="ctr">
              <a:buNone/>
              <a:defRPr sz="7483"/>
            </a:lvl5pPr>
            <a:lvl6pPr marL="10691851" indent="0" algn="ctr">
              <a:buNone/>
              <a:defRPr sz="7483"/>
            </a:lvl6pPr>
            <a:lvl7pPr marL="12830221" indent="0" algn="ctr">
              <a:buNone/>
              <a:defRPr sz="7483"/>
            </a:lvl7pPr>
            <a:lvl8pPr marL="14968591" indent="0" algn="ctr">
              <a:buNone/>
              <a:defRPr sz="7483"/>
            </a:lvl8pPr>
            <a:lvl9pPr marL="17106961" indent="0" algn="ctr">
              <a:buNone/>
              <a:defRPr sz="7483"/>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20629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335620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707720"/>
            <a:ext cx="9229561" cy="2718245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42761" y="1707720"/>
            <a:ext cx="27153637" cy="2718245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131431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163903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20467" y="7996594"/>
            <a:ext cx="36918246" cy="13342489"/>
          </a:xfrm>
        </p:spPr>
        <p:txBody>
          <a:bodyPr anchor="b"/>
          <a:lstStyle>
            <a:lvl1pPr>
              <a:defRPr sz="28063"/>
            </a:lvl1pPr>
          </a:lstStyle>
          <a:p>
            <a:r>
              <a:rPr lang="zh-CN" altLang="en-US"/>
              <a:t>单击此处编辑母版标题样式</a:t>
            </a:r>
            <a:endParaRPr lang="en-US" dirty="0"/>
          </a:p>
        </p:txBody>
      </p:sp>
      <p:sp>
        <p:nvSpPr>
          <p:cNvPr id="3" name="Text Placeholder 2"/>
          <p:cNvSpPr>
            <a:spLocks noGrp="1"/>
          </p:cNvSpPr>
          <p:nvPr>
            <p:ph type="body" idx="1"/>
          </p:nvPr>
        </p:nvSpPr>
        <p:spPr>
          <a:xfrm>
            <a:off x="2920467" y="21465308"/>
            <a:ext cx="36918246" cy="7016500"/>
          </a:xfrm>
        </p:spPr>
        <p:txBody>
          <a:bodyPr/>
          <a:lstStyle>
            <a:lvl1pPr marL="0" indent="0">
              <a:buNone/>
              <a:defRPr sz="11225">
                <a:solidFill>
                  <a:schemeClr val="tx1"/>
                </a:solidFill>
              </a:defRPr>
            </a:lvl1pPr>
            <a:lvl2pPr marL="2138370" indent="0">
              <a:buNone/>
              <a:defRPr sz="9354">
                <a:solidFill>
                  <a:schemeClr val="tx1">
                    <a:tint val="75000"/>
                  </a:schemeClr>
                </a:solidFill>
              </a:defRPr>
            </a:lvl2pPr>
            <a:lvl3pPr marL="4276740" indent="0">
              <a:buNone/>
              <a:defRPr sz="8419">
                <a:solidFill>
                  <a:schemeClr val="tx1">
                    <a:tint val="75000"/>
                  </a:schemeClr>
                </a:solidFill>
              </a:defRPr>
            </a:lvl3pPr>
            <a:lvl4pPr marL="6415110" indent="0">
              <a:buNone/>
              <a:defRPr sz="7483">
                <a:solidFill>
                  <a:schemeClr val="tx1">
                    <a:tint val="75000"/>
                  </a:schemeClr>
                </a:solidFill>
              </a:defRPr>
            </a:lvl4pPr>
            <a:lvl5pPr marL="8553480" indent="0">
              <a:buNone/>
              <a:defRPr sz="7483">
                <a:solidFill>
                  <a:schemeClr val="tx1">
                    <a:tint val="75000"/>
                  </a:schemeClr>
                </a:solidFill>
              </a:defRPr>
            </a:lvl5pPr>
            <a:lvl6pPr marL="10691851" indent="0">
              <a:buNone/>
              <a:defRPr sz="7483">
                <a:solidFill>
                  <a:schemeClr val="tx1">
                    <a:tint val="75000"/>
                  </a:schemeClr>
                </a:solidFill>
              </a:defRPr>
            </a:lvl6pPr>
            <a:lvl7pPr marL="12830221" indent="0">
              <a:buNone/>
              <a:defRPr sz="7483">
                <a:solidFill>
                  <a:schemeClr val="tx1">
                    <a:tint val="75000"/>
                  </a:schemeClr>
                </a:solidFill>
              </a:defRPr>
            </a:lvl7pPr>
            <a:lvl8pPr marL="14968591" indent="0">
              <a:buNone/>
              <a:defRPr sz="7483">
                <a:solidFill>
                  <a:schemeClr val="tx1">
                    <a:tint val="75000"/>
                  </a:schemeClr>
                </a:solidFill>
              </a:defRPr>
            </a:lvl8pPr>
            <a:lvl9pPr marL="17106961" indent="0">
              <a:buNone/>
              <a:defRPr sz="7483">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237893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42759" y="8538600"/>
            <a:ext cx="18191599" cy="203515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21669405" y="8538600"/>
            <a:ext cx="18191599" cy="203515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72857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48334" y="1707727"/>
            <a:ext cx="36918246" cy="619976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48339" y="7862940"/>
            <a:ext cx="18107995"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zh-CN" altLang="en-US"/>
              <a:t>单击此处编辑母版文本样式</a:t>
            </a:r>
          </a:p>
        </p:txBody>
      </p:sp>
      <p:sp>
        <p:nvSpPr>
          <p:cNvPr id="4" name="Content Placeholder 3"/>
          <p:cNvSpPr>
            <a:spLocks noGrp="1"/>
          </p:cNvSpPr>
          <p:nvPr>
            <p:ph sz="half" idx="2"/>
          </p:nvPr>
        </p:nvSpPr>
        <p:spPr>
          <a:xfrm>
            <a:off x="2948339" y="11716445"/>
            <a:ext cx="18107995" cy="172331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21669408" y="7862940"/>
            <a:ext cx="18197174" cy="3853505"/>
          </a:xfrm>
        </p:spPr>
        <p:txBody>
          <a:bodyPr anchor="b"/>
          <a:lstStyle>
            <a:lvl1pPr marL="0" indent="0">
              <a:buNone/>
              <a:defRPr sz="11225" b="1"/>
            </a:lvl1pPr>
            <a:lvl2pPr marL="2138370" indent="0">
              <a:buNone/>
              <a:defRPr sz="9354" b="1"/>
            </a:lvl2pPr>
            <a:lvl3pPr marL="4276740" indent="0">
              <a:buNone/>
              <a:defRPr sz="8419" b="1"/>
            </a:lvl3pPr>
            <a:lvl4pPr marL="6415110" indent="0">
              <a:buNone/>
              <a:defRPr sz="7483" b="1"/>
            </a:lvl4pPr>
            <a:lvl5pPr marL="8553480" indent="0">
              <a:buNone/>
              <a:defRPr sz="7483" b="1"/>
            </a:lvl5pPr>
            <a:lvl6pPr marL="10691851" indent="0">
              <a:buNone/>
              <a:defRPr sz="7483" b="1"/>
            </a:lvl6pPr>
            <a:lvl7pPr marL="12830221" indent="0">
              <a:buNone/>
              <a:defRPr sz="7483" b="1"/>
            </a:lvl7pPr>
            <a:lvl8pPr marL="14968591" indent="0">
              <a:buNone/>
              <a:defRPr sz="7483" b="1"/>
            </a:lvl8pPr>
            <a:lvl9pPr marL="17106961" indent="0">
              <a:buNone/>
              <a:defRPr sz="7483" b="1"/>
            </a:lvl9pPr>
          </a:lstStyle>
          <a:p>
            <a:pPr lvl="0"/>
            <a:r>
              <a:rPr lang="zh-CN" altLang="en-US"/>
              <a:t>单击此处编辑母版文本样式</a:t>
            </a:r>
          </a:p>
        </p:txBody>
      </p:sp>
      <p:sp>
        <p:nvSpPr>
          <p:cNvPr id="6" name="Content Placeholder 5"/>
          <p:cNvSpPr>
            <a:spLocks noGrp="1"/>
          </p:cNvSpPr>
          <p:nvPr>
            <p:ph sz="quarter" idx="4"/>
          </p:nvPr>
        </p:nvSpPr>
        <p:spPr>
          <a:xfrm>
            <a:off x="21669408" y="11716445"/>
            <a:ext cx="18197174" cy="1723312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150910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309879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204315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zh-CN" altLang="en-US"/>
              <a:t>单击此处编辑母版标题样式</a:t>
            </a:r>
            <a:endParaRPr lang="en-US" dirty="0"/>
          </a:p>
        </p:txBody>
      </p:sp>
      <p:sp>
        <p:nvSpPr>
          <p:cNvPr id="3" name="Content Placeholder 2"/>
          <p:cNvSpPr>
            <a:spLocks noGrp="1"/>
          </p:cNvSpPr>
          <p:nvPr>
            <p:ph idx="1"/>
          </p:nvPr>
        </p:nvSpPr>
        <p:spPr>
          <a:xfrm>
            <a:off x="18197174" y="4618276"/>
            <a:ext cx="21669405" cy="22794351"/>
          </a:xfrm>
        </p:spPr>
        <p:txBody>
          <a:bodyPr/>
          <a:lstStyle>
            <a:lvl1pPr>
              <a:defRPr sz="14967"/>
            </a:lvl1pPr>
            <a:lvl2pPr>
              <a:defRPr sz="13096"/>
            </a:lvl2pPr>
            <a:lvl3pPr>
              <a:defRPr sz="11225"/>
            </a:lvl3pPr>
            <a:lvl4pPr>
              <a:defRPr sz="9354"/>
            </a:lvl4pPr>
            <a:lvl5pPr>
              <a:defRPr sz="9354"/>
            </a:lvl5pPr>
            <a:lvl6pPr>
              <a:defRPr sz="9354"/>
            </a:lvl6pPr>
            <a:lvl7pPr>
              <a:defRPr sz="9354"/>
            </a:lvl7pPr>
            <a:lvl8pPr>
              <a:defRPr sz="9354"/>
            </a:lvl8pPr>
            <a:lvl9pPr>
              <a:defRPr sz="9354"/>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15287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48334" y="2138362"/>
            <a:ext cx="13805328" cy="7484269"/>
          </a:xfrm>
        </p:spPr>
        <p:txBody>
          <a:bodyPr anchor="b"/>
          <a:lstStyle>
            <a:lvl1pPr>
              <a:defRPr sz="14967"/>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8197174" y="4618276"/>
            <a:ext cx="21669405" cy="22794351"/>
          </a:xfrm>
        </p:spPr>
        <p:txBody>
          <a:bodyPr anchor="t"/>
          <a:lstStyle>
            <a:lvl1pPr marL="0" indent="0">
              <a:buNone/>
              <a:defRPr sz="14967"/>
            </a:lvl1pPr>
            <a:lvl2pPr marL="2138370" indent="0">
              <a:buNone/>
              <a:defRPr sz="13096"/>
            </a:lvl2pPr>
            <a:lvl3pPr marL="4276740" indent="0">
              <a:buNone/>
              <a:defRPr sz="11225"/>
            </a:lvl3pPr>
            <a:lvl4pPr marL="6415110" indent="0">
              <a:buNone/>
              <a:defRPr sz="9354"/>
            </a:lvl4pPr>
            <a:lvl5pPr marL="8553480" indent="0">
              <a:buNone/>
              <a:defRPr sz="9354"/>
            </a:lvl5pPr>
            <a:lvl6pPr marL="10691851" indent="0">
              <a:buNone/>
              <a:defRPr sz="9354"/>
            </a:lvl6pPr>
            <a:lvl7pPr marL="12830221" indent="0">
              <a:buNone/>
              <a:defRPr sz="9354"/>
            </a:lvl7pPr>
            <a:lvl8pPr marL="14968591" indent="0">
              <a:buNone/>
              <a:defRPr sz="9354"/>
            </a:lvl8pPr>
            <a:lvl9pPr marL="17106961" indent="0">
              <a:buNone/>
              <a:defRPr sz="9354"/>
            </a:lvl9pPr>
          </a:lstStyle>
          <a:p>
            <a:r>
              <a:rPr lang="zh-CN" altLang="en-US"/>
              <a:t>单击图标添加图片</a:t>
            </a:r>
            <a:endParaRPr lang="en-US" dirty="0"/>
          </a:p>
        </p:txBody>
      </p:sp>
      <p:sp>
        <p:nvSpPr>
          <p:cNvPr id="4" name="Text Placeholder 3"/>
          <p:cNvSpPr>
            <a:spLocks noGrp="1"/>
          </p:cNvSpPr>
          <p:nvPr>
            <p:ph type="body" sz="half" idx="2"/>
          </p:nvPr>
        </p:nvSpPr>
        <p:spPr>
          <a:xfrm>
            <a:off x="2948334" y="9622631"/>
            <a:ext cx="13805328" cy="17827115"/>
          </a:xfrm>
        </p:spPr>
        <p:txBody>
          <a:bodyPr/>
          <a:lstStyle>
            <a:lvl1pPr marL="0" indent="0">
              <a:buNone/>
              <a:defRPr sz="7483"/>
            </a:lvl1pPr>
            <a:lvl2pPr marL="2138370" indent="0">
              <a:buNone/>
              <a:defRPr sz="6548"/>
            </a:lvl2pPr>
            <a:lvl3pPr marL="4276740" indent="0">
              <a:buNone/>
              <a:defRPr sz="5613"/>
            </a:lvl3pPr>
            <a:lvl4pPr marL="6415110" indent="0">
              <a:buNone/>
              <a:defRPr sz="4677"/>
            </a:lvl4pPr>
            <a:lvl5pPr marL="8553480" indent="0">
              <a:buNone/>
              <a:defRPr sz="4677"/>
            </a:lvl5pPr>
            <a:lvl6pPr marL="10691851" indent="0">
              <a:buNone/>
              <a:defRPr sz="4677"/>
            </a:lvl6pPr>
            <a:lvl7pPr marL="12830221" indent="0">
              <a:buNone/>
              <a:defRPr sz="4677"/>
            </a:lvl7pPr>
            <a:lvl8pPr marL="14968591" indent="0">
              <a:buNone/>
              <a:defRPr sz="4677"/>
            </a:lvl8pPr>
            <a:lvl9pPr marL="17106961" indent="0">
              <a:buNone/>
              <a:defRPr sz="4677"/>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A066490A-6DA8-544F-A0C2-700CEE572BCA}" type="datetimeFigureOut">
              <a:rPr kumimoji="1" lang="zh-CN" altLang="en-US" smtClean="0"/>
              <a:t>2020/6/21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389268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707727"/>
            <a:ext cx="36918246" cy="619976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942759" y="8538600"/>
            <a:ext cx="36918246" cy="20351571"/>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942759" y="29729186"/>
            <a:ext cx="9630847" cy="1707720"/>
          </a:xfrm>
          <a:prstGeom prst="rect">
            <a:avLst/>
          </a:prstGeom>
        </p:spPr>
        <p:txBody>
          <a:bodyPr vert="horz" lIns="91440" tIns="45720" rIns="91440" bIns="45720" rtlCol="0" anchor="ctr"/>
          <a:lstStyle>
            <a:lvl1pPr algn="l">
              <a:defRPr sz="5613">
                <a:solidFill>
                  <a:schemeClr val="tx1">
                    <a:tint val="75000"/>
                  </a:schemeClr>
                </a:solidFill>
              </a:defRPr>
            </a:lvl1pPr>
          </a:lstStyle>
          <a:p>
            <a:fld id="{A066490A-6DA8-544F-A0C2-700CEE572BCA}" type="datetimeFigureOut">
              <a:rPr kumimoji="1" lang="zh-CN" altLang="en-US" smtClean="0"/>
              <a:t>2020/6/21</a:t>
            </a:fld>
            <a:endParaRPr kumimoji="1" lang="zh-CN" altLang="en-US"/>
          </a:p>
        </p:txBody>
      </p:sp>
      <p:sp>
        <p:nvSpPr>
          <p:cNvPr id="5" name="Footer Placeholder 4"/>
          <p:cNvSpPr>
            <a:spLocks noGrp="1"/>
          </p:cNvSpPr>
          <p:nvPr>
            <p:ph type="ftr" sz="quarter" idx="3"/>
          </p:nvPr>
        </p:nvSpPr>
        <p:spPr>
          <a:xfrm>
            <a:off x="14178747" y="29729186"/>
            <a:ext cx="14446270" cy="1707720"/>
          </a:xfrm>
          <a:prstGeom prst="rect">
            <a:avLst/>
          </a:prstGeom>
        </p:spPr>
        <p:txBody>
          <a:bodyPr vert="horz" lIns="91440" tIns="45720" rIns="91440" bIns="45720" rtlCol="0" anchor="ctr"/>
          <a:lstStyle>
            <a:lvl1pPr algn="ctr">
              <a:defRPr sz="5613">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30230157" y="29729186"/>
            <a:ext cx="9630847" cy="1707720"/>
          </a:xfrm>
          <a:prstGeom prst="rect">
            <a:avLst/>
          </a:prstGeom>
        </p:spPr>
        <p:txBody>
          <a:bodyPr vert="horz" lIns="91440" tIns="45720" rIns="91440" bIns="45720" rtlCol="0" anchor="ctr"/>
          <a:lstStyle>
            <a:lvl1pPr algn="r">
              <a:defRPr sz="5613">
                <a:solidFill>
                  <a:schemeClr val="tx1">
                    <a:tint val="75000"/>
                  </a:schemeClr>
                </a:solidFill>
              </a:defRPr>
            </a:lvl1pPr>
          </a:lstStyle>
          <a:p>
            <a:fld id="{AE54CD94-10B8-2944-B5A7-F484C6321083}" type="slidenum">
              <a:rPr kumimoji="1" lang="zh-CN" altLang="en-US" smtClean="0"/>
              <a:t>‹#›</a:t>
            </a:fld>
            <a:endParaRPr kumimoji="1" lang="zh-CN" altLang="en-US"/>
          </a:p>
        </p:txBody>
      </p:sp>
    </p:spTree>
    <p:extLst>
      <p:ext uri="{BB962C8B-B14F-4D97-AF65-F5344CB8AC3E}">
        <p14:creationId xmlns:p14="http://schemas.microsoft.com/office/powerpoint/2010/main" val="13317903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276740" rtl="0" eaLnBrk="1" latinLnBrk="0" hangingPunct="1">
        <a:lnSpc>
          <a:spcPct val="90000"/>
        </a:lnSpc>
        <a:spcBef>
          <a:spcPct val="0"/>
        </a:spcBef>
        <a:buNone/>
        <a:defRPr sz="20579" kern="1200">
          <a:solidFill>
            <a:schemeClr val="tx1"/>
          </a:solidFill>
          <a:latin typeface="+mj-lt"/>
          <a:ea typeface="+mj-ea"/>
          <a:cs typeface="+mj-cs"/>
        </a:defRPr>
      </a:lvl1pPr>
    </p:titleStyle>
    <p:bodyStyle>
      <a:lvl1pPr marL="1069185" indent="-1069185" algn="l" defTabSz="4276740" rtl="0" eaLnBrk="1" latinLnBrk="0" hangingPunct="1">
        <a:lnSpc>
          <a:spcPct val="90000"/>
        </a:lnSpc>
        <a:spcBef>
          <a:spcPts val="4677"/>
        </a:spcBef>
        <a:buFont typeface="Arial" panose="020B0604020202020204" pitchFamily="34" charset="0"/>
        <a:buChar char="•"/>
        <a:defRPr sz="13096" kern="1200">
          <a:solidFill>
            <a:schemeClr val="tx1"/>
          </a:solidFill>
          <a:latin typeface="+mn-lt"/>
          <a:ea typeface="+mn-ea"/>
          <a:cs typeface="+mn-cs"/>
        </a:defRPr>
      </a:lvl1pPr>
      <a:lvl2pPr marL="3207555" indent="-1069185" algn="l" defTabSz="4276740" rtl="0" eaLnBrk="1" latinLnBrk="0" hangingPunct="1">
        <a:lnSpc>
          <a:spcPct val="90000"/>
        </a:lnSpc>
        <a:spcBef>
          <a:spcPts val="2339"/>
        </a:spcBef>
        <a:buFont typeface="Arial" panose="020B0604020202020204" pitchFamily="34" charset="0"/>
        <a:buChar char="•"/>
        <a:defRPr sz="11225" kern="1200">
          <a:solidFill>
            <a:schemeClr val="tx1"/>
          </a:solidFill>
          <a:latin typeface="+mn-lt"/>
          <a:ea typeface="+mn-ea"/>
          <a:cs typeface="+mn-cs"/>
        </a:defRPr>
      </a:lvl2pPr>
      <a:lvl3pPr marL="5345925" indent="-1069185" algn="l" defTabSz="4276740" rtl="0" eaLnBrk="1" latinLnBrk="0" hangingPunct="1">
        <a:lnSpc>
          <a:spcPct val="90000"/>
        </a:lnSpc>
        <a:spcBef>
          <a:spcPts val="2339"/>
        </a:spcBef>
        <a:buFont typeface="Arial" panose="020B0604020202020204" pitchFamily="34" charset="0"/>
        <a:buChar char="•"/>
        <a:defRPr sz="9354" kern="1200">
          <a:solidFill>
            <a:schemeClr val="tx1"/>
          </a:solidFill>
          <a:latin typeface="+mn-lt"/>
          <a:ea typeface="+mn-ea"/>
          <a:cs typeface="+mn-cs"/>
        </a:defRPr>
      </a:lvl3pPr>
      <a:lvl4pPr marL="7484295"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4pPr>
      <a:lvl5pPr marL="962266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5pPr>
      <a:lvl6pPr marL="1176103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6pPr>
      <a:lvl7pPr marL="1389940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7pPr>
      <a:lvl8pPr marL="1603777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8pPr>
      <a:lvl9pPr marL="18176146" indent="-1069185" algn="l" defTabSz="4276740" rtl="0" eaLnBrk="1" latinLnBrk="0" hangingPunct="1">
        <a:lnSpc>
          <a:spcPct val="90000"/>
        </a:lnSpc>
        <a:spcBef>
          <a:spcPts val="2339"/>
        </a:spcBef>
        <a:buFont typeface="Arial" panose="020B0604020202020204" pitchFamily="34" charset="0"/>
        <a:buChar char="•"/>
        <a:defRPr sz="8419" kern="1200">
          <a:solidFill>
            <a:schemeClr val="tx1"/>
          </a:solidFill>
          <a:latin typeface="+mn-lt"/>
          <a:ea typeface="+mn-ea"/>
          <a:cs typeface="+mn-cs"/>
        </a:defRPr>
      </a:lvl9pPr>
    </p:bodyStyle>
    <p:otherStyle>
      <a:defPPr>
        <a:defRPr lang="en-US"/>
      </a:defPPr>
      <a:lvl1pPr marL="0" algn="l" defTabSz="4276740" rtl="0" eaLnBrk="1" latinLnBrk="0" hangingPunct="1">
        <a:defRPr sz="8419" kern="1200">
          <a:solidFill>
            <a:schemeClr val="tx1"/>
          </a:solidFill>
          <a:latin typeface="+mn-lt"/>
          <a:ea typeface="+mn-ea"/>
          <a:cs typeface="+mn-cs"/>
        </a:defRPr>
      </a:lvl1pPr>
      <a:lvl2pPr marL="2138370" algn="l" defTabSz="4276740" rtl="0" eaLnBrk="1" latinLnBrk="0" hangingPunct="1">
        <a:defRPr sz="8419" kern="1200">
          <a:solidFill>
            <a:schemeClr val="tx1"/>
          </a:solidFill>
          <a:latin typeface="+mn-lt"/>
          <a:ea typeface="+mn-ea"/>
          <a:cs typeface="+mn-cs"/>
        </a:defRPr>
      </a:lvl2pPr>
      <a:lvl3pPr marL="4276740" algn="l" defTabSz="4276740" rtl="0" eaLnBrk="1" latinLnBrk="0" hangingPunct="1">
        <a:defRPr sz="8419" kern="1200">
          <a:solidFill>
            <a:schemeClr val="tx1"/>
          </a:solidFill>
          <a:latin typeface="+mn-lt"/>
          <a:ea typeface="+mn-ea"/>
          <a:cs typeface="+mn-cs"/>
        </a:defRPr>
      </a:lvl3pPr>
      <a:lvl4pPr marL="6415110" algn="l" defTabSz="4276740" rtl="0" eaLnBrk="1" latinLnBrk="0" hangingPunct="1">
        <a:defRPr sz="8419" kern="1200">
          <a:solidFill>
            <a:schemeClr val="tx1"/>
          </a:solidFill>
          <a:latin typeface="+mn-lt"/>
          <a:ea typeface="+mn-ea"/>
          <a:cs typeface="+mn-cs"/>
        </a:defRPr>
      </a:lvl4pPr>
      <a:lvl5pPr marL="8553480" algn="l" defTabSz="4276740" rtl="0" eaLnBrk="1" latinLnBrk="0" hangingPunct="1">
        <a:defRPr sz="8419" kern="1200">
          <a:solidFill>
            <a:schemeClr val="tx1"/>
          </a:solidFill>
          <a:latin typeface="+mn-lt"/>
          <a:ea typeface="+mn-ea"/>
          <a:cs typeface="+mn-cs"/>
        </a:defRPr>
      </a:lvl5pPr>
      <a:lvl6pPr marL="10691851" algn="l" defTabSz="4276740" rtl="0" eaLnBrk="1" latinLnBrk="0" hangingPunct="1">
        <a:defRPr sz="8419" kern="1200">
          <a:solidFill>
            <a:schemeClr val="tx1"/>
          </a:solidFill>
          <a:latin typeface="+mn-lt"/>
          <a:ea typeface="+mn-ea"/>
          <a:cs typeface="+mn-cs"/>
        </a:defRPr>
      </a:lvl6pPr>
      <a:lvl7pPr marL="12830221" algn="l" defTabSz="4276740" rtl="0" eaLnBrk="1" latinLnBrk="0" hangingPunct="1">
        <a:defRPr sz="8419" kern="1200">
          <a:solidFill>
            <a:schemeClr val="tx1"/>
          </a:solidFill>
          <a:latin typeface="+mn-lt"/>
          <a:ea typeface="+mn-ea"/>
          <a:cs typeface="+mn-cs"/>
        </a:defRPr>
      </a:lvl7pPr>
      <a:lvl8pPr marL="14968591" algn="l" defTabSz="4276740" rtl="0" eaLnBrk="1" latinLnBrk="0" hangingPunct="1">
        <a:defRPr sz="8419" kern="1200">
          <a:solidFill>
            <a:schemeClr val="tx1"/>
          </a:solidFill>
          <a:latin typeface="+mn-lt"/>
          <a:ea typeface="+mn-ea"/>
          <a:cs typeface="+mn-cs"/>
        </a:defRPr>
      </a:lvl8pPr>
      <a:lvl9pPr marL="17106961" algn="l" defTabSz="4276740" rtl="0" eaLnBrk="1" latinLnBrk="0" hangingPunct="1">
        <a:defRPr sz="84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5E420DA-7C42-7B42-BE78-8F61B5B68B60}"/>
              </a:ext>
            </a:extLst>
          </p:cNvPr>
          <p:cNvSpPr txBox="1"/>
          <p:nvPr/>
        </p:nvSpPr>
        <p:spPr>
          <a:xfrm>
            <a:off x="-624197" y="943534"/>
            <a:ext cx="38282880" cy="2554545"/>
          </a:xfrm>
          <a:prstGeom prst="rect">
            <a:avLst/>
          </a:prstGeom>
          <a:noFill/>
        </p:spPr>
        <p:txBody>
          <a:bodyPr wrap="square" rtlCol="0">
            <a:spAutoFit/>
          </a:bodyPr>
          <a:lstStyle/>
          <a:p>
            <a:pPr algn="ctr"/>
            <a:r>
              <a:rPr lang="en-US" altLang="zh-CN" sz="8000" b="1" dirty="0"/>
              <a:t>Clinical characteristics and pathogenic spectrum of pulmonary filamentous </a:t>
            </a:r>
            <a:r>
              <a:rPr lang="zh-CN" altLang="en-US" sz="8000" b="1" dirty="0"/>
              <a:t> </a:t>
            </a:r>
            <a:r>
              <a:rPr lang="en-US" altLang="zh-CN" sz="8000" b="1" dirty="0"/>
              <a:t>fungal infection in AIDS patients in Guangdong area</a:t>
            </a:r>
            <a:r>
              <a:rPr lang="zh-CN" altLang="zh-CN" sz="8000" dirty="0"/>
              <a:t> </a:t>
            </a:r>
            <a:endParaRPr kumimoji="1" lang="zh-CN" altLang="en-US" sz="8000" dirty="0"/>
          </a:p>
        </p:txBody>
      </p:sp>
      <p:sp>
        <p:nvSpPr>
          <p:cNvPr id="5" name="文本框 4">
            <a:extLst>
              <a:ext uri="{FF2B5EF4-FFF2-40B4-BE49-F238E27FC236}">
                <a16:creationId xmlns:a16="http://schemas.microsoft.com/office/drawing/2014/main" id="{7221CADD-D6A4-5648-BAB9-2643C794CEE7}"/>
              </a:ext>
            </a:extLst>
          </p:cNvPr>
          <p:cNvSpPr txBox="1"/>
          <p:nvPr/>
        </p:nvSpPr>
        <p:spPr>
          <a:xfrm>
            <a:off x="741073" y="3525079"/>
            <a:ext cx="38282880" cy="2769989"/>
          </a:xfrm>
          <a:prstGeom prst="rect">
            <a:avLst/>
          </a:prstGeom>
          <a:noFill/>
        </p:spPr>
        <p:txBody>
          <a:bodyPr wrap="square" rtlCol="0">
            <a:spAutoFit/>
          </a:bodyPr>
          <a:lstStyle/>
          <a:p>
            <a:pPr algn="ctr"/>
            <a:r>
              <a:rPr lang="en-US" altLang="zh-CN" sz="4000" dirty="0"/>
              <a:t>Cao</a:t>
            </a:r>
            <a:r>
              <a:rPr lang="en-US" altLang="zh-CN" sz="4000" baseline="30000" dirty="0"/>
              <a:t> </a:t>
            </a:r>
            <a:r>
              <a:rPr lang="en-US" altLang="zh-CN" sz="4000" dirty="0"/>
              <a:t>Yi</a:t>
            </a:r>
            <a:r>
              <a:rPr lang="en-US" altLang="zh-CN" sz="4000" baseline="30000" dirty="0"/>
              <a:t>1, #</a:t>
            </a:r>
            <a:r>
              <a:rPr lang="en-US" altLang="zh-CN" sz="4000" dirty="0"/>
              <a:t>, Liu Fanglan</a:t>
            </a:r>
            <a:r>
              <a:rPr lang="en-US" altLang="zh-CN" sz="4000" baseline="30000" dirty="0"/>
              <a:t>2</a:t>
            </a:r>
            <a:r>
              <a:rPr lang="zh-CN" altLang="zh-CN" sz="4000" baseline="30000" dirty="0"/>
              <a:t>，</a:t>
            </a:r>
            <a:r>
              <a:rPr lang="en-US" altLang="zh-CN" sz="4000" baseline="30000" dirty="0"/>
              <a:t>#</a:t>
            </a:r>
            <a:r>
              <a:rPr lang="en-US" altLang="zh-CN" sz="4000" dirty="0"/>
              <a:t> , Gong Dandan</a:t>
            </a:r>
            <a:r>
              <a:rPr lang="en-US" altLang="zh-CN" sz="4000" baseline="30000" dirty="0"/>
              <a:t>1</a:t>
            </a:r>
            <a:r>
              <a:rPr lang="en-US" altLang="zh-CN" sz="4000" dirty="0"/>
              <a:t> , Hu Fengyu</a:t>
            </a:r>
            <a:r>
              <a:rPr lang="en-US" altLang="zh-CN" sz="4000" baseline="30000" dirty="0"/>
              <a:t>1</a:t>
            </a:r>
            <a:r>
              <a:rPr lang="en-US" altLang="zh-CN" sz="4000" dirty="0"/>
              <a:t> , Chen Wanshan</a:t>
            </a:r>
            <a:r>
              <a:rPr lang="en-US" altLang="zh-CN" sz="4000" baseline="30000" dirty="0"/>
              <a:t>1</a:t>
            </a:r>
            <a:r>
              <a:rPr lang="en-US" altLang="zh-CN" sz="4000" dirty="0"/>
              <a:t> , Cai Weiping</a:t>
            </a:r>
            <a:r>
              <a:rPr lang="en-US" altLang="zh-CN" sz="4000" baseline="30000" dirty="0"/>
              <a:t>1</a:t>
            </a:r>
            <a:r>
              <a:rPr lang="en-US" altLang="zh-CN" sz="4000" dirty="0"/>
              <a:t> , Tang Xiaoping</a:t>
            </a:r>
            <a:r>
              <a:rPr lang="en-US" altLang="zh-CN" sz="4000" baseline="30000" dirty="0"/>
              <a:t>1</a:t>
            </a:r>
            <a:r>
              <a:rPr lang="en-US" altLang="zh-CN" sz="4000" dirty="0"/>
              <a:t> , Li Linghua</a:t>
            </a:r>
            <a:r>
              <a:rPr lang="en-US" altLang="zh-CN" sz="4000" baseline="30000" dirty="0"/>
              <a:t>1,*</a:t>
            </a:r>
            <a:r>
              <a:rPr lang="en-US" altLang="zh-CN" sz="4000" dirty="0"/>
              <a:t>.</a:t>
            </a:r>
          </a:p>
          <a:p>
            <a:pPr algn="ctr"/>
            <a:r>
              <a:rPr lang="en-US" altLang="zh-CN" sz="4000" dirty="0"/>
              <a:t>From the  </a:t>
            </a:r>
            <a:r>
              <a:rPr lang="en-US" altLang="zh-CN" sz="4000" baseline="30000" dirty="0"/>
              <a:t>1</a:t>
            </a:r>
            <a:r>
              <a:rPr lang="en-US" altLang="zh-CN" sz="4000" dirty="0"/>
              <a:t>Guangzhou Eighth People's </a:t>
            </a:r>
            <a:r>
              <a:rPr lang="en-US" altLang="zh-CN" sz="4000" dirty="0" err="1"/>
              <a:t>Hospital,Guangzhou</a:t>
            </a:r>
            <a:r>
              <a:rPr lang="en-US" altLang="zh-CN" sz="4000" dirty="0"/>
              <a:t> Medical University, Guangzhou, China ;</a:t>
            </a:r>
            <a:r>
              <a:rPr lang="en-US" altLang="zh-CN" sz="4000" baseline="30000" dirty="0"/>
              <a:t> 2</a:t>
            </a:r>
            <a:r>
              <a:rPr lang="en-US" altLang="zh-CN" sz="4000" dirty="0"/>
              <a:t>Guangzhou Red Cross Hospital , </a:t>
            </a:r>
          </a:p>
          <a:p>
            <a:pPr algn="ctr"/>
            <a:r>
              <a:rPr lang="en-US" altLang="zh-CN" sz="4000" i="1" dirty="0"/>
              <a:t>Corresponding author: Li </a:t>
            </a:r>
            <a:r>
              <a:rPr lang="en-US" altLang="zh-CN" sz="4000" i="1" dirty="0" err="1"/>
              <a:t>Linghua</a:t>
            </a:r>
            <a:r>
              <a:rPr lang="en-US" altLang="zh-CN" sz="4000" i="1" dirty="0"/>
              <a:t>, </a:t>
            </a:r>
            <a:r>
              <a:rPr lang="en" altLang="zh-CN" sz="4000" dirty="0"/>
              <a:t>Address: No.627 Dongfeng Dong Road, </a:t>
            </a:r>
            <a:r>
              <a:rPr lang="en" altLang="zh-CN" sz="4000" dirty="0" err="1"/>
              <a:t>Guangzhou,China</a:t>
            </a:r>
            <a:r>
              <a:rPr lang="en" altLang="zh-CN" sz="4000" dirty="0"/>
              <a:t> E-mail address: llheliza@126.com </a:t>
            </a:r>
          </a:p>
          <a:p>
            <a:pPr algn="ctr"/>
            <a:endParaRPr kumimoji="1" lang="zh-CN" altLang="en-US" sz="5400" dirty="0"/>
          </a:p>
        </p:txBody>
      </p:sp>
      <p:sp>
        <p:nvSpPr>
          <p:cNvPr id="6" name="圆角矩形 5">
            <a:extLst>
              <a:ext uri="{FF2B5EF4-FFF2-40B4-BE49-F238E27FC236}">
                <a16:creationId xmlns:a16="http://schemas.microsoft.com/office/drawing/2014/main" id="{95D17D61-7F4D-5341-96E6-E5FD49A99572}"/>
              </a:ext>
            </a:extLst>
          </p:cNvPr>
          <p:cNvSpPr/>
          <p:nvPr/>
        </p:nvSpPr>
        <p:spPr>
          <a:xfrm>
            <a:off x="914399" y="6218873"/>
            <a:ext cx="9711217" cy="25114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圆角矩形 6">
            <a:extLst>
              <a:ext uri="{FF2B5EF4-FFF2-40B4-BE49-F238E27FC236}">
                <a16:creationId xmlns:a16="http://schemas.microsoft.com/office/drawing/2014/main" id="{B5057598-1A5B-FB48-A2E5-9BF4506888B4}"/>
              </a:ext>
            </a:extLst>
          </p:cNvPr>
          <p:cNvSpPr/>
          <p:nvPr/>
        </p:nvSpPr>
        <p:spPr>
          <a:xfrm>
            <a:off x="11021939" y="6361279"/>
            <a:ext cx="19422202" cy="249721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圆角矩形 7">
            <a:extLst>
              <a:ext uri="{FF2B5EF4-FFF2-40B4-BE49-F238E27FC236}">
                <a16:creationId xmlns:a16="http://schemas.microsoft.com/office/drawing/2014/main" id="{43418AC9-A273-534E-9ED5-DCA0B66157C0}"/>
              </a:ext>
            </a:extLst>
          </p:cNvPr>
          <p:cNvSpPr/>
          <p:nvPr/>
        </p:nvSpPr>
        <p:spPr>
          <a:xfrm>
            <a:off x="30953334" y="6218872"/>
            <a:ext cx="10926186" cy="251145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40E5BAED-0FCC-C44B-9E3F-25607688D954}"/>
              </a:ext>
            </a:extLst>
          </p:cNvPr>
          <p:cNvSpPr txBox="1"/>
          <p:nvPr/>
        </p:nvSpPr>
        <p:spPr>
          <a:xfrm>
            <a:off x="1137396" y="6428739"/>
            <a:ext cx="9398750" cy="24745236"/>
          </a:xfrm>
          <a:prstGeom prst="rect">
            <a:avLst/>
          </a:prstGeom>
          <a:noFill/>
        </p:spPr>
        <p:txBody>
          <a:bodyPr wrap="square" rtlCol="0">
            <a:spAutoFit/>
          </a:bodyPr>
          <a:lstStyle/>
          <a:p>
            <a:pPr algn="ctr"/>
            <a:r>
              <a:rPr kumimoji="1" lang="en-US" altLang="zh-CN" sz="5400" b="1" dirty="0"/>
              <a:t>•</a:t>
            </a:r>
            <a:r>
              <a:rPr kumimoji="1" lang="zh-CN" altLang="en-US" sz="5400" b="1" dirty="0"/>
              <a:t> </a:t>
            </a:r>
            <a:r>
              <a:rPr kumimoji="1" lang="en-US" altLang="zh-CN" sz="5400" b="1" dirty="0"/>
              <a:t>BACKGROUNFD</a:t>
            </a:r>
          </a:p>
          <a:p>
            <a:r>
              <a:rPr lang="en-US" altLang="zh-CN" sz="4800" dirty="0"/>
              <a:t>To explore the clinical features and pathogenic spectrum of pulmonary filamentous fungal infection in AIDS patients in Guangdong, providing with evidence for improving the level of diagnosis. </a:t>
            </a:r>
          </a:p>
          <a:p>
            <a:r>
              <a:rPr kumimoji="1" lang="zh-CN" altLang="en-US" sz="5400" b="1" dirty="0"/>
              <a:t>             </a:t>
            </a:r>
            <a:r>
              <a:rPr kumimoji="1" lang="en-US" altLang="zh-CN" sz="5400" b="1" dirty="0"/>
              <a:t>• </a:t>
            </a:r>
            <a:r>
              <a:rPr lang="en-US" altLang="zh-CN" sz="5400" b="1" dirty="0"/>
              <a:t>METHODS </a:t>
            </a:r>
          </a:p>
          <a:p>
            <a:r>
              <a:rPr lang="en-US" altLang="zh-CN" sz="4800" dirty="0"/>
              <a:t>143 filamentous strains were identified with molecular biological method, obtained from the culture of bronchoalveolar lavage fluid (BALF) of 143 AIDS cases complicated with pneumonia in Guangzhou Eighth People's Hospital, and their clinical characteristics were analyzed. </a:t>
            </a:r>
          </a:p>
          <a:p>
            <a:r>
              <a:rPr kumimoji="1" lang="en-US" altLang="zh-CN" sz="4800" dirty="0"/>
              <a:t>              </a:t>
            </a:r>
            <a:r>
              <a:rPr kumimoji="1" lang="en-US" altLang="zh-CN" sz="5400" b="1" dirty="0"/>
              <a:t>• RESULTS</a:t>
            </a:r>
            <a:endParaRPr lang="en-US" altLang="zh-CN" sz="5400" b="1" dirty="0"/>
          </a:p>
          <a:p>
            <a:r>
              <a:rPr lang="en-US" altLang="zh-CN" sz="4800" dirty="0"/>
              <a:t>There were 115 males and 28 females with an average age of (42.3±1.0) years. Of the 143 patients, 116 (81.1%) had fever and 46(32.2%) had skin lesions. The main respiratory symptoms consisted of cough (72.7%), expectoration (58.0%), and anhelation (41.3%). The primary laboratory abnormalities included leukopenia (36.4%), leukocytosis (12.6%), anemia 76.2%), thrombocytopenia (20.3%) and galactomannan (GM) test was positive (44.8%). The median CD4</a:t>
            </a:r>
            <a:r>
              <a:rPr lang="en-US" altLang="zh-CN" sz="4800" baseline="30000" dirty="0"/>
              <a:t>+</a:t>
            </a:r>
            <a:r>
              <a:rPr lang="en-US" altLang="zh-CN" sz="4800" dirty="0"/>
              <a:t> T</a:t>
            </a:r>
          </a:p>
          <a:p>
            <a:r>
              <a:rPr lang="en-US" altLang="zh-CN" sz="4800" dirty="0"/>
              <a:t> lymphocyte count was 22 (9.3, 60.8) cells/</a:t>
            </a:r>
            <a:r>
              <a:rPr lang="en-US" altLang="zh-CN" sz="4800" dirty="0" err="1"/>
              <a:t>μl</a:t>
            </a:r>
            <a:r>
              <a:rPr lang="en-US" altLang="zh-CN" sz="4800" dirty="0"/>
              <a:t> and 82.5% below 100</a:t>
            </a:r>
            <a:r>
              <a:rPr lang="zh-CN" altLang="en-US" sz="4800" dirty="0"/>
              <a:t> </a:t>
            </a:r>
            <a:r>
              <a:rPr lang="en-US" altLang="zh-CN" sz="4800" dirty="0"/>
              <a:t>cells/</a:t>
            </a:r>
            <a:r>
              <a:rPr lang="en-US" altLang="zh-CN" sz="4800" dirty="0" err="1"/>
              <a:t>μl</a:t>
            </a:r>
            <a:r>
              <a:rPr lang="en-US" altLang="zh-CN" sz="4800" dirty="0"/>
              <a:t>. </a:t>
            </a:r>
            <a:endParaRPr kumimoji="1" lang="zh-CN" altLang="en-US" sz="4800" dirty="0"/>
          </a:p>
        </p:txBody>
      </p:sp>
      <p:sp>
        <p:nvSpPr>
          <p:cNvPr id="10" name="文本框 9">
            <a:extLst>
              <a:ext uri="{FF2B5EF4-FFF2-40B4-BE49-F238E27FC236}">
                <a16:creationId xmlns:a16="http://schemas.microsoft.com/office/drawing/2014/main" id="{792974BE-CC66-4D45-AE25-63AEA9F41993}"/>
              </a:ext>
            </a:extLst>
          </p:cNvPr>
          <p:cNvSpPr txBox="1"/>
          <p:nvPr/>
        </p:nvSpPr>
        <p:spPr>
          <a:xfrm>
            <a:off x="12481560" y="6742580"/>
            <a:ext cx="19933920" cy="3539430"/>
          </a:xfrm>
          <a:prstGeom prst="rect">
            <a:avLst/>
          </a:prstGeom>
          <a:noFill/>
        </p:spPr>
        <p:txBody>
          <a:bodyPr wrap="square" rtlCol="0">
            <a:spAutoFit/>
          </a:bodyPr>
          <a:lstStyle/>
          <a:p>
            <a:endParaRPr lang="en" altLang="zh-CN" sz="3200" b="1" dirty="0"/>
          </a:p>
          <a:p>
            <a:r>
              <a:rPr lang="en" altLang="zh-CN" sz="2800" b="1" dirty="0"/>
              <a:t>Table 1 </a:t>
            </a:r>
            <a:r>
              <a:rPr lang="en" altLang="zh-CN" sz="2800" dirty="0"/>
              <a:t>Molecular biological identification results of 143 strains of AIDS pulmonary infection </a:t>
            </a:r>
          </a:p>
          <a:p>
            <a:endParaRPr lang="en" altLang="zh-CN" sz="3200" dirty="0"/>
          </a:p>
          <a:p>
            <a:endParaRPr lang="en" altLang="zh-CN" sz="3200" dirty="0"/>
          </a:p>
          <a:p>
            <a:endParaRPr lang="en" altLang="zh-CN" sz="3200" dirty="0"/>
          </a:p>
          <a:p>
            <a:endParaRPr lang="en" altLang="zh-CN" sz="3200" dirty="0"/>
          </a:p>
          <a:p>
            <a:endParaRPr lang="en" altLang="zh-CN" sz="3200" dirty="0">
              <a:effectLst/>
            </a:endParaRPr>
          </a:p>
        </p:txBody>
      </p:sp>
      <p:graphicFrame>
        <p:nvGraphicFramePr>
          <p:cNvPr id="14" name="表格 13">
            <a:extLst>
              <a:ext uri="{FF2B5EF4-FFF2-40B4-BE49-F238E27FC236}">
                <a16:creationId xmlns:a16="http://schemas.microsoft.com/office/drawing/2014/main" id="{6ECE270F-600D-DC45-BC7E-03185F95CF21}"/>
              </a:ext>
            </a:extLst>
          </p:cNvPr>
          <p:cNvGraphicFramePr>
            <a:graphicFrameLocks noGrp="1"/>
          </p:cNvGraphicFramePr>
          <p:nvPr>
            <p:extLst>
              <p:ext uri="{D42A27DB-BD31-4B8C-83A1-F6EECF244321}">
                <p14:modId xmlns:p14="http://schemas.microsoft.com/office/powerpoint/2010/main" val="851940878"/>
              </p:ext>
            </p:extLst>
          </p:nvPr>
        </p:nvGraphicFramePr>
        <p:xfrm>
          <a:off x="11811002" y="7922505"/>
          <a:ext cx="17972518" cy="6353268"/>
        </p:xfrm>
        <a:graphic>
          <a:graphicData uri="http://schemas.openxmlformats.org/drawingml/2006/table">
            <a:tbl>
              <a:tblPr>
                <a:tableStyleId>{5C22544A-7EE6-4342-B048-85BDC9FD1C3A}</a:tableStyleId>
              </a:tblPr>
              <a:tblGrid>
                <a:gridCol w="2394096">
                  <a:extLst>
                    <a:ext uri="{9D8B030D-6E8A-4147-A177-3AD203B41FA5}">
                      <a16:colId xmlns:a16="http://schemas.microsoft.com/office/drawing/2014/main" val="2951325943"/>
                    </a:ext>
                  </a:extLst>
                </a:gridCol>
                <a:gridCol w="1360967">
                  <a:extLst>
                    <a:ext uri="{9D8B030D-6E8A-4147-A177-3AD203B41FA5}">
                      <a16:colId xmlns:a16="http://schemas.microsoft.com/office/drawing/2014/main" val="2154624557"/>
                    </a:ext>
                  </a:extLst>
                </a:gridCol>
                <a:gridCol w="14217455">
                  <a:extLst>
                    <a:ext uri="{9D8B030D-6E8A-4147-A177-3AD203B41FA5}">
                      <a16:colId xmlns:a16="http://schemas.microsoft.com/office/drawing/2014/main" val="2347573477"/>
                    </a:ext>
                  </a:extLst>
                </a:gridCol>
              </a:tblGrid>
              <a:tr h="778218">
                <a:tc>
                  <a:txBody>
                    <a:bodyPr/>
                    <a:lstStyle/>
                    <a:p>
                      <a:pPr algn="l" fontAlgn="ctr"/>
                      <a:r>
                        <a:rPr lang="en" sz="2800" u="none" strike="noStrike">
                          <a:effectLst/>
                        </a:rPr>
                        <a:t>Genera</a:t>
                      </a:r>
                      <a:endParaRPr lang="en"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 sz="2800" u="none" strike="noStrike" dirty="0">
                          <a:effectLst/>
                        </a:rPr>
                        <a:t>Numbers</a:t>
                      </a:r>
                      <a:endParaRPr lang="en"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 sz="2800" u="none" strike="noStrike" dirty="0">
                          <a:effectLst/>
                        </a:rPr>
                        <a:t> The species of fumigatus</a:t>
                      </a:r>
                      <a:endParaRPr lang="en"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27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3007332925"/>
                  </a:ext>
                </a:extLst>
              </a:tr>
              <a:tr h="282241">
                <a:tc>
                  <a:txBody>
                    <a:bodyPr/>
                    <a:lstStyle/>
                    <a:p>
                      <a:pPr algn="l" fontAlgn="ctr"/>
                      <a:r>
                        <a:rPr lang="en-US" sz="2800" i="1" u="none" strike="noStrike" dirty="0">
                          <a:effectLst/>
                        </a:rPr>
                        <a:t>Aspergillus spp.</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altLang="zh-CN" sz="2800" u="none" strike="noStrike" dirty="0">
                          <a:effectLst/>
                        </a:rPr>
                        <a:t>56</a:t>
                      </a:r>
                      <a:endParaRPr lang="en-US" altLang="zh-CN"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sz="2800" i="1" u="none" strike="noStrike" dirty="0" err="1">
                          <a:effectLst/>
                        </a:rPr>
                        <a:t>A.fumigatus</a:t>
                      </a:r>
                      <a:r>
                        <a:rPr lang="en-US" sz="2800" i="1" u="none" strike="noStrike" dirty="0">
                          <a:effectLst/>
                        </a:rPr>
                        <a:t>(24)，</a:t>
                      </a:r>
                      <a:r>
                        <a:rPr lang="en-US" sz="2800" i="1" u="none" strike="noStrike" dirty="0" err="1">
                          <a:effectLst/>
                        </a:rPr>
                        <a:t>A.versicolor</a:t>
                      </a:r>
                      <a:r>
                        <a:rPr lang="en-US" sz="2800" i="1" u="none" strike="noStrike" dirty="0">
                          <a:effectLst/>
                        </a:rPr>
                        <a:t>(5)，</a:t>
                      </a:r>
                      <a:r>
                        <a:rPr lang="en-US" sz="2800" i="1" u="none" strike="noStrike" dirty="0" err="1">
                          <a:effectLst/>
                        </a:rPr>
                        <a:t>A.sydowii</a:t>
                      </a:r>
                      <a:r>
                        <a:rPr lang="en-US" sz="2800" i="1" u="none" strike="noStrike" dirty="0">
                          <a:effectLst/>
                        </a:rPr>
                        <a:t>(2)，</a:t>
                      </a:r>
                      <a:r>
                        <a:rPr lang="en-US" sz="2800" i="1" u="none" strike="noStrike" dirty="0" err="1">
                          <a:effectLst/>
                        </a:rPr>
                        <a:t>A.niger</a:t>
                      </a:r>
                      <a:r>
                        <a:rPr lang="en-US" sz="2800" i="1" u="none" strike="noStrike" dirty="0">
                          <a:effectLst/>
                        </a:rPr>
                        <a:t>(8)，</a:t>
                      </a:r>
                      <a:r>
                        <a:rPr lang="en-US" sz="2800" i="1" u="none" strike="noStrike" dirty="0" err="1">
                          <a:effectLst/>
                        </a:rPr>
                        <a:t>A.aculeatus</a:t>
                      </a:r>
                      <a:r>
                        <a:rPr lang="en-US" sz="2800" i="1" u="none" strike="noStrike" dirty="0">
                          <a:effectLst/>
                        </a:rPr>
                        <a:t>(6)， </a:t>
                      </a:r>
                      <a:r>
                        <a:rPr lang="en-US" sz="2800" i="1" u="none" strike="noStrike" dirty="0" err="1">
                          <a:effectLst/>
                        </a:rPr>
                        <a:t>A.carbonarius</a:t>
                      </a:r>
                      <a:r>
                        <a:rPr lang="en-US" sz="2800" i="1" u="none" strike="noStrike" dirty="0">
                          <a:effectLst/>
                        </a:rPr>
                        <a:t>(1)，</a:t>
                      </a:r>
                      <a:r>
                        <a:rPr lang="en-US" sz="2800" i="1" u="none" strike="noStrike" dirty="0" err="1">
                          <a:effectLst/>
                        </a:rPr>
                        <a:t>A.ochraceus</a:t>
                      </a:r>
                      <a:r>
                        <a:rPr lang="en-US" sz="2800" i="1" u="none" strike="noStrike" dirty="0">
                          <a:effectLst/>
                        </a:rPr>
                        <a:t>(1)，</a:t>
                      </a:r>
                      <a:r>
                        <a:rPr lang="en-US" sz="2800" i="1" u="none" strike="noStrike" dirty="0" err="1">
                          <a:effectLst/>
                        </a:rPr>
                        <a:t>A.restrictus</a:t>
                      </a:r>
                      <a:r>
                        <a:rPr lang="en-US" sz="2800" i="1" u="none" strike="noStrike" dirty="0">
                          <a:effectLst/>
                        </a:rPr>
                        <a:t>(1)，</a:t>
                      </a:r>
                      <a:r>
                        <a:rPr lang="en-US" sz="2800" i="1" u="none" strike="noStrike" dirty="0" err="1">
                          <a:effectLst/>
                        </a:rPr>
                        <a:t>A.nomius</a:t>
                      </a:r>
                      <a:r>
                        <a:rPr lang="en-US" sz="2800" i="1" u="none" strike="noStrike" dirty="0">
                          <a:effectLst/>
                        </a:rPr>
                        <a:t>(1), </a:t>
                      </a:r>
                      <a:r>
                        <a:rPr lang="en-US" sz="2800" i="1" u="none" strike="noStrike" dirty="0" err="1">
                          <a:effectLst/>
                        </a:rPr>
                        <a:t>A.flavus</a:t>
                      </a:r>
                      <a:r>
                        <a:rPr lang="en-US" sz="2800" i="1" u="none" strike="noStrike" dirty="0">
                          <a:effectLst/>
                        </a:rPr>
                        <a:t>(7) </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4250507273"/>
                  </a:ext>
                </a:extLst>
              </a:tr>
              <a:tr h="778218">
                <a:tc>
                  <a:txBody>
                    <a:bodyPr/>
                    <a:lstStyle/>
                    <a:p>
                      <a:pPr algn="l" fontAlgn="ctr"/>
                      <a:r>
                        <a:rPr lang="en-US" sz="2800" i="1" u="none" strike="noStrike" dirty="0">
                          <a:effectLst/>
                        </a:rPr>
                        <a:t>TM </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altLang="zh-CN" sz="2800" u="none" strike="noStrike">
                          <a:effectLst/>
                        </a:rPr>
                        <a:t>37</a:t>
                      </a:r>
                      <a:endParaRPr lang="en-US" altLang="zh-CN"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sz="2800" i="1" u="none" strike="noStrike" dirty="0" err="1">
                          <a:effectLst/>
                        </a:rPr>
                        <a:t>Talaromyces</a:t>
                      </a:r>
                      <a:r>
                        <a:rPr lang="en-US" sz="2800" i="1" u="none" strike="noStrike" dirty="0">
                          <a:effectLst/>
                        </a:rPr>
                        <a:t> </a:t>
                      </a:r>
                      <a:r>
                        <a:rPr lang="en-US" sz="2800" i="1" u="none" strike="noStrike" dirty="0" err="1">
                          <a:effectLst/>
                        </a:rPr>
                        <a:t>marneffei</a:t>
                      </a:r>
                      <a:r>
                        <a:rPr lang="en-US" sz="2800" i="1" u="none" strike="noStrike" dirty="0">
                          <a:effectLst/>
                        </a:rPr>
                        <a:t>(37) </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22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1210823827"/>
                  </a:ext>
                </a:extLst>
              </a:tr>
              <a:tr h="1675923">
                <a:tc>
                  <a:txBody>
                    <a:bodyPr/>
                    <a:lstStyle/>
                    <a:p>
                      <a:pPr algn="l" fontAlgn="ctr"/>
                      <a:r>
                        <a:rPr lang="en-US" sz="2800" i="1" u="none" strike="noStrike" dirty="0" err="1">
                          <a:effectLst/>
                        </a:rPr>
                        <a:t>Penicilium</a:t>
                      </a:r>
                      <a:r>
                        <a:rPr lang="en-US" sz="2800" i="1" u="none" strike="noStrike" dirty="0">
                          <a:effectLst/>
                        </a:rPr>
                        <a:t> spp</a:t>
                      </a:r>
                      <a:r>
                        <a:rPr lang="en-US" sz="2800" u="none" strike="noStrike" dirty="0">
                          <a:effectLst/>
                        </a:rPr>
                        <a:t>.</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altLang="zh-CN" sz="2800" u="none" strike="noStrike" dirty="0">
                          <a:effectLst/>
                        </a:rPr>
                        <a:t>22</a:t>
                      </a:r>
                      <a:endParaRPr lang="en-US" altLang="zh-CN"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 sz="2800" i="1" u="none" strike="noStrike" dirty="0" err="1">
                          <a:effectLst/>
                        </a:rPr>
                        <a:t>P.citrinum</a:t>
                      </a:r>
                      <a:r>
                        <a:rPr lang="en" sz="2800" i="1" u="none" strike="noStrike" dirty="0">
                          <a:effectLst/>
                        </a:rPr>
                        <a:t>(1), </a:t>
                      </a:r>
                      <a:r>
                        <a:rPr lang="en" sz="2800" i="1" u="none" strike="noStrike" dirty="0" err="1">
                          <a:effectLst/>
                        </a:rPr>
                        <a:t>P.griseofulvum</a:t>
                      </a:r>
                      <a:r>
                        <a:rPr lang="en" sz="2800" i="1" u="none" strike="noStrike" dirty="0">
                          <a:effectLst/>
                        </a:rPr>
                        <a:t>(1)，</a:t>
                      </a:r>
                      <a:r>
                        <a:rPr lang="en" sz="2800" i="1" u="none" strike="noStrike" dirty="0" err="1">
                          <a:effectLst/>
                        </a:rPr>
                        <a:t>P.sclerotiorum</a:t>
                      </a:r>
                      <a:r>
                        <a:rPr lang="en" sz="2800" i="1" u="none" strike="noStrike" dirty="0">
                          <a:effectLst/>
                        </a:rPr>
                        <a:t>(4)，</a:t>
                      </a:r>
                      <a:r>
                        <a:rPr lang="en" sz="2800" i="1" u="none" strike="noStrike" dirty="0" err="1">
                          <a:effectLst/>
                        </a:rPr>
                        <a:t>P.oxalicum</a:t>
                      </a:r>
                      <a:r>
                        <a:rPr lang="en" sz="2800" i="1" u="none" strike="noStrike" dirty="0">
                          <a:effectLst/>
                        </a:rPr>
                        <a:t>(3)，</a:t>
                      </a:r>
                      <a:r>
                        <a:rPr lang="en" sz="2800" i="1" u="none" strike="noStrike" dirty="0" err="1">
                          <a:effectLst/>
                        </a:rPr>
                        <a:t>P.meleagrinum</a:t>
                      </a:r>
                      <a:r>
                        <a:rPr lang="en" sz="2800" i="1" u="none" strike="noStrike" dirty="0">
                          <a:effectLst/>
                        </a:rPr>
                        <a:t>(3)， </a:t>
                      </a:r>
                      <a:r>
                        <a:rPr lang="en" sz="2800" i="1" u="none" strike="noStrike" dirty="0" err="1">
                          <a:effectLst/>
                        </a:rPr>
                        <a:t>P.glabrum</a:t>
                      </a:r>
                      <a:r>
                        <a:rPr lang="en" sz="2800" i="1" u="none" strike="noStrike" dirty="0">
                          <a:effectLst/>
                        </a:rPr>
                        <a:t>(1)，</a:t>
                      </a:r>
                      <a:r>
                        <a:rPr lang="en" sz="2800" i="1" u="none" strike="noStrike" dirty="0" err="1">
                          <a:effectLst/>
                        </a:rPr>
                        <a:t>P.commune</a:t>
                      </a:r>
                      <a:r>
                        <a:rPr lang="en" sz="2800" i="1" u="none" strike="noStrike" dirty="0">
                          <a:effectLst/>
                        </a:rPr>
                        <a:t>(1)，</a:t>
                      </a:r>
                      <a:r>
                        <a:rPr lang="en" sz="2800" i="1" u="none" strike="noStrike" dirty="0" err="1">
                          <a:effectLst/>
                        </a:rPr>
                        <a:t>P.digitatum</a:t>
                      </a:r>
                      <a:r>
                        <a:rPr lang="en" sz="2800" i="1" u="none" strike="noStrike" dirty="0">
                          <a:effectLst/>
                        </a:rPr>
                        <a:t>(1)，</a:t>
                      </a:r>
                      <a:r>
                        <a:rPr lang="en" sz="2800" i="1" u="none" strike="noStrike" dirty="0" err="1">
                          <a:effectLst/>
                        </a:rPr>
                        <a:t>P.herquei</a:t>
                      </a:r>
                      <a:r>
                        <a:rPr lang="en" sz="2800" i="1" u="none" strike="noStrike" dirty="0">
                          <a:effectLst/>
                        </a:rPr>
                        <a:t>(2)，</a:t>
                      </a:r>
                      <a:r>
                        <a:rPr lang="en" sz="2800" i="1" u="none" strike="noStrike" dirty="0" err="1">
                          <a:effectLst/>
                        </a:rPr>
                        <a:t>P.citreonigrum</a:t>
                      </a:r>
                      <a:r>
                        <a:rPr lang="en" sz="2800" i="1" u="none" strike="noStrike" dirty="0">
                          <a:effectLst/>
                        </a:rPr>
                        <a:t>(1)， </a:t>
                      </a:r>
                      <a:r>
                        <a:rPr lang="en" sz="2800" i="1" u="none" strike="noStrike" dirty="0" err="1">
                          <a:effectLst/>
                        </a:rPr>
                        <a:t>P.piceum</a:t>
                      </a:r>
                      <a:r>
                        <a:rPr lang="en" sz="2800" i="1" u="none" strike="noStrike" dirty="0">
                          <a:effectLst/>
                        </a:rPr>
                        <a:t>(1)，</a:t>
                      </a:r>
                      <a:r>
                        <a:rPr lang="en" sz="2800" i="1" u="none" strike="noStrike" dirty="0" err="1">
                          <a:effectLst/>
                        </a:rPr>
                        <a:t>P.verruculosum</a:t>
                      </a:r>
                      <a:r>
                        <a:rPr lang="en" sz="2800" i="1" u="none" strike="noStrike" dirty="0">
                          <a:effectLst/>
                        </a:rPr>
                        <a:t>(1)，</a:t>
                      </a:r>
                      <a:r>
                        <a:rPr lang="en" sz="2800" i="1" u="none" strike="noStrike" dirty="0" err="1">
                          <a:effectLst/>
                        </a:rPr>
                        <a:t>P.minioluteus</a:t>
                      </a:r>
                      <a:r>
                        <a:rPr lang="en" sz="2800" i="1" u="none" strike="noStrike" dirty="0">
                          <a:effectLst/>
                        </a:rPr>
                        <a:t>(1)，</a:t>
                      </a:r>
                      <a:r>
                        <a:rPr lang="en" sz="2800" i="1" u="none" strike="noStrike" dirty="0" err="1">
                          <a:effectLst/>
                        </a:rPr>
                        <a:t>P.roseopurpureum</a:t>
                      </a:r>
                      <a:r>
                        <a:rPr lang="en" sz="2800" i="1" u="none" strike="noStrike" dirty="0">
                          <a:effectLst/>
                        </a:rPr>
                        <a:t>(1) </a:t>
                      </a:r>
                      <a:endParaRPr lang="en"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13000">
                          <a:schemeClr val="accent1">
                            <a:lumMod val="0"/>
                            <a:lumOff val="100000"/>
                          </a:schemeClr>
                        </a:gs>
                        <a:gs pos="28000">
                          <a:schemeClr val="accent1">
                            <a:lumMod val="0"/>
                            <a:lumOff val="100000"/>
                          </a:schemeClr>
                        </a:gs>
                        <a:gs pos="95000">
                          <a:schemeClr val="accent1">
                            <a:lumMod val="100000"/>
                          </a:schemeClr>
                        </a:gs>
                      </a:gsLst>
                      <a:path path="circle">
                        <a:fillToRect l="50000" t="-80000" r="50000" b="180000"/>
                      </a:path>
                      <a:tileRect/>
                    </a:gradFill>
                  </a:tcPr>
                </a:tc>
                <a:extLst>
                  <a:ext uri="{0D108BD9-81ED-4DB2-BD59-A6C34878D82A}">
                    <a16:rowId xmlns:a16="http://schemas.microsoft.com/office/drawing/2014/main" val="1201820390"/>
                  </a:ext>
                </a:extLst>
              </a:tr>
              <a:tr h="2257944">
                <a:tc>
                  <a:txBody>
                    <a:bodyPr/>
                    <a:lstStyle/>
                    <a:p>
                      <a:pPr algn="l" fontAlgn="ctr"/>
                      <a:r>
                        <a:rPr lang="en-US" sz="2800" u="none" strike="noStrike" dirty="0">
                          <a:effectLst/>
                        </a:rPr>
                        <a:t>others</a:t>
                      </a:r>
                      <a:endParaRPr lang="en-US"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altLang="zh-CN" sz="2800" u="none" strike="noStrike" dirty="0">
                          <a:effectLst/>
                        </a:rPr>
                        <a:t>28</a:t>
                      </a:r>
                      <a:endParaRPr lang="en-US" altLang="zh-CN"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49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l" fontAlgn="ctr"/>
                      <a:r>
                        <a:rPr lang="en-US" sz="2800" i="1" u="none" strike="noStrike" dirty="0">
                          <a:effectLst/>
                        </a:rPr>
                        <a:t>Cladosporium sp.(7)，</a:t>
                      </a:r>
                      <a:r>
                        <a:rPr lang="en-US" sz="2800" i="1" u="none" strike="noStrike" dirty="0" err="1">
                          <a:effectLst/>
                        </a:rPr>
                        <a:t>Paecilomyces</a:t>
                      </a:r>
                      <a:r>
                        <a:rPr lang="en-US" sz="2800" i="1" u="none" strike="noStrike" dirty="0">
                          <a:effectLst/>
                        </a:rPr>
                        <a:t> sp.(6)，</a:t>
                      </a:r>
                      <a:r>
                        <a:rPr lang="en-US" sz="2800" i="1" u="none" strike="noStrike" dirty="0" err="1">
                          <a:effectLst/>
                        </a:rPr>
                        <a:t>Trametes</a:t>
                      </a:r>
                      <a:r>
                        <a:rPr lang="en-US" sz="2800" i="1" u="none" strike="noStrike" dirty="0">
                          <a:effectLst/>
                        </a:rPr>
                        <a:t> </a:t>
                      </a:r>
                      <a:r>
                        <a:rPr lang="en-US" sz="2800" i="1" u="none" strike="noStrike" dirty="0" err="1">
                          <a:effectLst/>
                        </a:rPr>
                        <a:t>hirsuta</a:t>
                      </a:r>
                      <a:r>
                        <a:rPr lang="en-US" sz="2800" i="1" u="none" strike="noStrike" dirty="0">
                          <a:effectLst/>
                        </a:rPr>
                        <a:t>(1)，</a:t>
                      </a:r>
                      <a:r>
                        <a:rPr lang="en-US" sz="2800" i="1" u="none" strike="noStrike" dirty="0" err="1">
                          <a:effectLst/>
                        </a:rPr>
                        <a:t>Trametes</a:t>
                      </a:r>
                      <a:r>
                        <a:rPr lang="en-US" sz="2800" i="1" u="none" strike="noStrike" dirty="0">
                          <a:effectLst/>
                        </a:rPr>
                        <a:t>. versicolor(1)， </a:t>
                      </a:r>
                      <a:r>
                        <a:rPr lang="en-US" sz="2800" i="1" u="none" strike="noStrike" dirty="0" err="1">
                          <a:effectLst/>
                        </a:rPr>
                        <a:t>Schizophyllum</a:t>
                      </a:r>
                      <a:r>
                        <a:rPr lang="en-US" sz="2800" i="1" u="none" strike="noStrike" dirty="0">
                          <a:effectLst/>
                        </a:rPr>
                        <a:t> </a:t>
                      </a:r>
                      <a:r>
                        <a:rPr lang="en-US" sz="2800" i="1" u="none" strike="noStrike" dirty="0" err="1">
                          <a:effectLst/>
                        </a:rPr>
                        <a:t>commun</a:t>
                      </a:r>
                      <a:r>
                        <a:rPr lang="en-US" sz="2800" i="1" u="none" strike="noStrike" dirty="0">
                          <a:effectLst/>
                        </a:rPr>
                        <a:t>(3)，</a:t>
                      </a:r>
                      <a:r>
                        <a:rPr lang="en-US" sz="2800" i="1" u="none" strike="noStrike" dirty="0" err="1">
                          <a:effectLst/>
                        </a:rPr>
                        <a:t>Coprinellus</a:t>
                      </a:r>
                      <a:r>
                        <a:rPr lang="en-US" sz="2800" i="1" u="none" strike="noStrike" dirty="0">
                          <a:effectLst/>
                        </a:rPr>
                        <a:t> radians(3)，Alternaria </a:t>
                      </a:r>
                      <a:r>
                        <a:rPr lang="en-US" sz="2800" i="1" u="none" strike="noStrike" dirty="0" err="1">
                          <a:effectLst/>
                        </a:rPr>
                        <a:t>brassicae</a:t>
                      </a:r>
                      <a:r>
                        <a:rPr lang="en-US" sz="2800" i="1" u="none" strike="noStrike" dirty="0">
                          <a:effectLst/>
                        </a:rPr>
                        <a:t>(1)，</a:t>
                      </a:r>
                      <a:r>
                        <a:rPr lang="en-US" sz="2800" i="1" u="none" strike="noStrike" dirty="0" err="1">
                          <a:effectLst/>
                        </a:rPr>
                        <a:t>Epicoccum</a:t>
                      </a:r>
                      <a:r>
                        <a:rPr lang="en-US" sz="2800" i="1" u="none" strike="noStrike" dirty="0">
                          <a:effectLst/>
                        </a:rPr>
                        <a:t> nigrum(1)，</a:t>
                      </a:r>
                      <a:r>
                        <a:rPr lang="en-US" sz="2800" i="1" u="none" strike="noStrike" dirty="0" err="1">
                          <a:effectLst/>
                        </a:rPr>
                        <a:t>Hypoxylon</a:t>
                      </a:r>
                      <a:r>
                        <a:rPr lang="en-US" sz="2800" i="1" u="none" strike="noStrike" dirty="0">
                          <a:effectLst/>
                        </a:rPr>
                        <a:t> </a:t>
                      </a:r>
                      <a:r>
                        <a:rPr lang="en-US" sz="2800" i="1" u="none" strike="noStrike" dirty="0" err="1">
                          <a:effectLst/>
                        </a:rPr>
                        <a:t>fragiforme</a:t>
                      </a:r>
                      <a:r>
                        <a:rPr lang="en-US" sz="2800" i="1" u="none" strike="noStrike" dirty="0">
                          <a:effectLst/>
                        </a:rPr>
                        <a:t>(1)，</a:t>
                      </a:r>
                      <a:r>
                        <a:rPr lang="en-US" sz="2800" i="1" u="none" strike="noStrike" dirty="0" err="1">
                          <a:effectLst/>
                        </a:rPr>
                        <a:t>Phanerochaete</a:t>
                      </a:r>
                      <a:r>
                        <a:rPr lang="en-US" sz="2800" i="1" u="none" strike="noStrike" dirty="0">
                          <a:effectLst/>
                        </a:rPr>
                        <a:t> </a:t>
                      </a:r>
                      <a:r>
                        <a:rPr lang="en-US" sz="2800" i="1" u="none" strike="noStrike" dirty="0" err="1">
                          <a:effectLst/>
                        </a:rPr>
                        <a:t>chrysosporium</a:t>
                      </a:r>
                      <a:r>
                        <a:rPr lang="en-US" sz="2800" i="1" u="none" strike="noStrike" dirty="0">
                          <a:effectLst/>
                        </a:rPr>
                        <a:t>(1)，</a:t>
                      </a:r>
                      <a:r>
                        <a:rPr lang="en-US" sz="2800" i="1" u="none" strike="noStrike" dirty="0" err="1">
                          <a:effectLst/>
                        </a:rPr>
                        <a:t>Phoma</a:t>
                      </a:r>
                      <a:r>
                        <a:rPr lang="en-US" sz="2800" i="1" u="none" strike="noStrike" dirty="0">
                          <a:effectLst/>
                        </a:rPr>
                        <a:t> sp.(2)， </a:t>
                      </a:r>
                      <a:r>
                        <a:rPr lang="en-US" sz="2800" i="1" u="none" strike="noStrike" dirty="0" err="1">
                          <a:effectLst/>
                        </a:rPr>
                        <a:t>Gibberella</a:t>
                      </a:r>
                      <a:r>
                        <a:rPr lang="en-US" sz="2800" i="1" u="none" strike="noStrike" dirty="0">
                          <a:effectLst/>
                        </a:rPr>
                        <a:t> </a:t>
                      </a:r>
                      <a:r>
                        <a:rPr lang="en-US" sz="2800" i="1" u="none" strike="noStrike" dirty="0" err="1">
                          <a:effectLst/>
                        </a:rPr>
                        <a:t>moniliforme</a:t>
                      </a:r>
                      <a:r>
                        <a:rPr lang="en-US" sz="2800" i="1" u="none" strike="noStrike" dirty="0">
                          <a:effectLst/>
                        </a:rPr>
                        <a:t>(1) </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1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3050629565"/>
                  </a:ext>
                </a:extLst>
              </a:tr>
            </a:tbl>
          </a:graphicData>
        </a:graphic>
      </p:graphicFrame>
      <p:sp>
        <p:nvSpPr>
          <p:cNvPr id="19" name="文本框 18">
            <a:extLst>
              <a:ext uri="{FF2B5EF4-FFF2-40B4-BE49-F238E27FC236}">
                <a16:creationId xmlns:a16="http://schemas.microsoft.com/office/drawing/2014/main" id="{C1C96017-0590-434F-AC3D-1F907B114A67}"/>
              </a:ext>
            </a:extLst>
          </p:cNvPr>
          <p:cNvSpPr txBox="1"/>
          <p:nvPr/>
        </p:nvSpPr>
        <p:spPr>
          <a:xfrm flipH="1" flipV="1">
            <a:off x="35352446" y="8718802"/>
            <a:ext cx="8536860" cy="369332"/>
          </a:xfrm>
          <a:prstGeom prst="rect">
            <a:avLst/>
          </a:prstGeom>
          <a:noFill/>
        </p:spPr>
        <p:txBody>
          <a:bodyPr wrap="square" rtlCol="0">
            <a:spAutoFit/>
          </a:bodyPr>
          <a:lstStyle/>
          <a:p>
            <a:pPr algn="ctr"/>
            <a:endParaRPr kumimoji="1" lang="zh-CN" altLang="en-US" dirty="0"/>
          </a:p>
        </p:txBody>
      </p:sp>
      <p:sp>
        <p:nvSpPr>
          <p:cNvPr id="20" name="文本框 19">
            <a:extLst>
              <a:ext uri="{FF2B5EF4-FFF2-40B4-BE49-F238E27FC236}">
                <a16:creationId xmlns:a16="http://schemas.microsoft.com/office/drawing/2014/main" id="{8AA8C2E4-42A2-3B4B-948F-D926CA405E21}"/>
              </a:ext>
            </a:extLst>
          </p:cNvPr>
          <p:cNvSpPr txBox="1"/>
          <p:nvPr/>
        </p:nvSpPr>
        <p:spPr>
          <a:xfrm>
            <a:off x="31456367" y="7092823"/>
            <a:ext cx="10323077" cy="23729573"/>
          </a:xfrm>
          <a:prstGeom prst="rect">
            <a:avLst/>
          </a:prstGeom>
          <a:noFill/>
        </p:spPr>
        <p:txBody>
          <a:bodyPr wrap="square" rtlCol="0">
            <a:spAutoFit/>
          </a:bodyPr>
          <a:lstStyle/>
          <a:p>
            <a:r>
              <a:rPr lang="en-US" altLang="zh-CN" sz="4800" dirty="0"/>
              <a:t>The major abnormalities of chest CT manifested as diffuse infection (79.7%), pleural effusion (30.8%), thoracic lymphadenopathy (31.5%) and </a:t>
            </a:r>
            <a:r>
              <a:rPr lang="en-US" altLang="zh-CN" sz="4800" dirty="0" err="1"/>
              <a:t>miliary</a:t>
            </a:r>
            <a:r>
              <a:rPr lang="en-US" altLang="zh-CN" sz="4800" dirty="0"/>
              <a:t> lesions (8.4%). After receiving antifungal therapy, 124 patients (86.7%) were cured or improved on discharge, and 19 cases (13.3%) were discharged due to deterioration or died. Of 143 isolates, 56 were identified as </a:t>
            </a:r>
            <a:r>
              <a:rPr lang="en-US" altLang="zh-CN" sz="4800" i="1" dirty="0"/>
              <a:t>Aspergillus spp.</a:t>
            </a:r>
            <a:r>
              <a:rPr lang="en-US" altLang="zh-CN" sz="4800" dirty="0"/>
              <a:t> (39.2%), 37 were</a:t>
            </a:r>
            <a:r>
              <a:rPr lang="en-US" altLang="zh-CN" sz="4800" i="1" dirty="0"/>
              <a:t> </a:t>
            </a:r>
            <a:r>
              <a:rPr lang="en-US" altLang="zh-CN" sz="4800" i="1" dirty="0" err="1"/>
              <a:t>Talaromyces</a:t>
            </a:r>
            <a:r>
              <a:rPr lang="en-US" altLang="zh-CN" sz="4800" i="1" dirty="0"/>
              <a:t> </a:t>
            </a:r>
            <a:r>
              <a:rPr lang="en-US" altLang="zh-CN" sz="4800" i="1" dirty="0" err="1"/>
              <a:t>marneffei</a:t>
            </a:r>
            <a:r>
              <a:rPr lang="en-US" altLang="zh-CN" sz="4800" dirty="0"/>
              <a:t> (TM) (25.9%), 22 were </a:t>
            </a:r>
            <a:r>
              <a:rPr lang="en-US" altLang="zh-CN" sz="4800" i="1" dirty="0" err="1"/>
              <a:t>Penicilium</a:t>
            </a:r>
            <a:r>
              <a:rPr lang="en-US" altLang="zh-CN" sz="4800" i="1" dirty="0"/>
              <a:t> spp. </a:t>
            </a:r>
            <a:r>
              <a:rPr lang="en-US" altLang="zh-CN" sz="4800" dirty="0"/>
              <a:t>(15.4%), and 28 were other genera of filamentous fungi (19.6%). The CD4</a:t>
            </a:r>
            <a:r>
              <a:rPr lang="en-US" altLang="zh-CN" sz="4800" baseline="30000" dirty="0"/>
              <a:t>+</a:t>
            </a:r>
            <a:r>
              <a:rPr lang="en-US" altLang="zh-CN" sz="4800" dirty="0"/>
              <a:t> cell counts of different genus infections were listed from the highest to the lowest as follows:</a:t>
            </a:r>
            <a:r>
              <a:rPr lang="en-US" altLang="zh-CN" sz="4800" i="1" dirty="0"/>
              <a:t> Penicillium spp.</a:t>
            </a:r>
            <a:r>
              <a:rPr lang="en-US" altLang="zh-CN" sz="4800" dirty="0"/>
              <a:t> (53.5 cells/</a:t>
            </a:r>
            <a:r>
              <a:rPr lang="en-US" altLang="zh-CN" sz="4800" dirty="0" err="1"/>
              <a:t>μl</a:t>
            </a:r>
            <a:r>
              <a:rPr lang="en-US" altLang="zh-CN" sz="4800" dirty="0"/>
              <a:t>), </a:t>
            </a:r>
            <a:r>
              <a:rPr lang="en-US" altLang="zh-CN" sz="4800" i="1" dirty="0"/>
              <a:t>Aspergillus spp.</a:t>
            </a:r>
            <a:r>
              <a:rPr lang="en-US" altLang="zh-CN" sz="4800" dirty="0"/>
              <a:t> (24.5 cells/</a:t>
            </a:r>
            <a:r>
              <a:rPr lang="en-US" altLang="zh-CN" sz="4800" dirty="0" err="1"/>
              <a:t>μl</a:t>
            </a:r>
            <a:r>
              <a:rPr lang="en-US" altLang="zh-CN" sz="4800" dirty="0"/>
              <a:t>), other genera (22 cells/</a:t>
            </a:r>
            <a:r>
              <a:rPr lang="en-US" altLang="zh-CN" sz="4800" dirty="0" err="1"/>
              <a:t>μl</a:t>
            </a:r>
            <a:r>
              <a:rPr lang="en-US" altLang="zh-CN" sz="4800" dirty="0"/>
              <a:t>) and TM (15 cells/</a:t>
            </a:r>
            <a:r>
              <a:rPr lang="en-US" altLang="zh-CN" sz="4800" dirty="0" err="1"/>
              <a:t>μl</a:t>
            </a:r>
            <a:r>
              <a:rPr lang="en-US" altLang="zh-CN" sz="4800" dirty="0"/>
              <a:t>) (</a:t>
            </a:r>
            <a:r>
              <a:rPr lang="en-US" altLang="zh-CN" sz="4800" i="1" dirty="0"/>
              <a:t>P</a:t>
            </a:r>
            <a:r>
              <a:rPr lang="en-US" altLang="zh-CN" sz="4800" dirty="0"/>
              <a:t>&lt;0.05); When CD4</a:t>
            </a:r>
            <a:r>
              <a:rPr lang="en-US" altLang="zh-CN" sz="4800" baseline="30000" dirty="0"/>
              <a:t>+</a:t>
            </a:r>
            <a:r>
              <a:rPr lang="en-US" altLang="zh-CN" sz="4800" dirty="0"/>
              <a:t> cell count ≤50 cells/</a:t>
            </a:r>
            <a:r>
              <a:rPr lang="en-US" altLang="zh-CN" sz="4800" dirty="0" err="1"/>
              <a:t>μl</a:t>
            </a:r>
            <a:r>
              <a:rPr lang="en-US" altLang="zh-CN" sz="4800" dirty="0"/>
              <a:t>, TM dominated(89.2%), and when CD4</a:t>
            </a:r>
            <a:r>
              <a:rPr lang="en-US" altLang="zh-CN" sz="4800" baseline="30000" dirty="0"/>
              <a:t>+</a:t>
            </a:r>
            <a:r>
              <a:rPr lang="en-US" altLang="zh-CN" sz="4800" dirty="0"/>
              <a:t> cell count &gt;50 cells/</a:t>
            </a:r>
            <a:r>
              <a:rPr lang="en-US" altLang="zh-CN" sz="4800" dirty="0" err="1"/>
              <a:t>μl</a:t>
            </a:r>
            <a:r>
              <a:rPr lang="en-US" altLang="zh-CN" sz="4800" dirty="0"/>
              <a:t> </a:t>
            </a:r>
            <a:r>
              <a:rPr lang="en-US" altLang="zh-CN" sz="4800" i="1" dirty="0" err="1"/>
              <a:t>Penicilium</a:t>
            </a:r>
            <a:r>
              <a:rPr lang="en-US" altLang="zh-CN" sz="4800" i="1" dirty="0"/>
              <a:t> spp.</a:t>
            </a:r>
            <a:r>
              <a:rPr lang="en-US" altLang="zh-CN" sz="4800" dirty="0"/>
              <a:t>(45.5%) accounted for a large proportion.</a:t>
            </a:r>
          </a:p>
          <a:p>
            <a:pPr algn="ctr"/>
            <a:r>
              <a:rPr lang="en-US" altLang="zh-CN" sz="5400" dirty="0"/>
              <a:t>• </a:t>
            </a:r>
            <a:r>
              <a:rPr lang="en-US" altLang="zh-CN" sz="5400" b="1" dirty="0"/>
              <a:t>CONCLUSION</a:t>
            </a:r>
          </a:p>
          <a:p>
            <a:r>
              <a:rPr lang="en-US" altLang="zh-CN" sz="4800" dirty="0"/>
              <a:t>The clinical manifestations of pulmonary filamentous fungal infection in AIDS patients in Guangdong lack specificity with diverse pathogenic spectrum, mainly consisting of TM and</a:t>
            </a:r>
            <a:r>
              <a:rPr lang="en-US" altLang="zh-CN" sz="4800" i="1" dirty="0"/>
              <a:t> Aspergillus fumigatus</a:t>
            </a:r>
            <a:r>
              <a:rPr lang="en-US" altLang="zh-CN" sz="4800" dirty="0"/>
              <a:t>. Meanwhile, the distribution of fungi was related to CD4</a:t>
            </a:r>
            <a:r>
              <a:rPr lang="en-US" altLang="zh-CN" sz="4800" baseline="30000" dirty="0"/>
              <a:t>+</a:t>
            </a:r>
            <a:r>
              <a:rPr lang="en-US" altLang="zh-CN" sz="4800" dirty="0"/>
              <a:t> T cell count.</a:t>
            </a:r>
            <a:r>
              <a:rPr lang="zh-CN" altLang="zh-CN" sz="4800" dirty="0"/>
              <a:t> </a:t>
            </a:r>
            <a:endParaRPr kumimoji="1" lang="zh-CN" altLang="en-US" sz="4800" dirty="0"/>
          </a:p>
        </p:txBody>
      </p:sp>
      <p:pic>
        <p:nvPicPr>
          <p:cNvPr id="24" name="图片 23" descr="图片包含 电子, 监控, 电脑, 室内&#10;&#10;描述已自动生成">
            <a:extLst>
              <a:ext uri="{FF2B5EF4-FFF2-40B4-BE49-F238E27FC236}">
                <a16:creationId xmlns:a16="http://schemas.microsoft.com/office/drawing/2014/main" id="{C29B2918-6D79-3C4A-B4C2-15B0A2C08CED}"/>
              </a:ext>
            </a:extLst>
          </p:cNvPr>
          <p:cNvPicPr>
            <a:picLocks noChangeAspect="1"/>
          </p:cNvPicPr>
          <p:nvPr/>
        </p:nvPicPr>
        <p:blipFill>
          <a:blip r:embed="rId4"/>
          <a:stretch>
            <a:fillRect/>
          </a:stretch>
        </p:blipFill>
        <p:spPr>
          <a:xfrm>
            <a:off x="15202576" y="18583886"/>
            <a:ext cx="13772509" cy="5464353"/>
          </a:xfrm>
          <a:prstGeom prst="rect">
            <a:avLst/>
          </a:prstGeom>
        </p:spPr>
      </p:pic>
      <p:graphicFrame>
        <p:nvGraphicFramePr>
          <p:cNvPr id="38" name="表格 37">
            <a:extLst>
              <a:ext uri="{FF2B5EF4-FFF2-40B4-BE49-F238E27FC236}">
                <a16:creationId xmlns:a16="http://schemas.microsoft.com/office/drawing/2014/main" id="{9EFA6997-01C2-3A43-AE9F-0DD734EC8568}"/>
              </a:ext>
            </a:extLst>
          </p:cNvPr>
          <p:cNvGraphicFramePr>
            <a:graphicFrameLocks noGrp="1"/>
          </p:cNvGraphicFramePr>
          <p:nvPr>
            <p:extLst>
              <p:ext uri="{D42A27DB-BD31-4B8C-83A1-F6EECF244321}">
                <p14:modId xmlns:p14="http://schemas.microsoft.com/office/powerpoint/2010/main" val="1506054380"/>
              </p:ext>
            </p:extLst>
          </p:nvPr>
        </p:nvGraphicFramePr>
        <p:xfrm>
          <a:off x="11811002" y="15378527"/>
          <a:ext cx="17972518" cy="2541342"/>
        </p:xfrm>
        <a:graphic>
          <a:graphicData uri="http://schemas.openxmlformats.org/drawingml/2006/table">
            <a:tbl>
              <a:tblPr>
                <a:tableStyleId>{5C22544A-7EE6-4342-B048-85BDC9FD1C3A}</a:tableStyleId>
              </a:tblPr>
              <a:tblGrid>
                <a:gridCol w="3192067">
                  <a:extLst>
                    <a:ext uri="{9D8B030D-6E8A-4147-A177-3AD203B41FA5}">
                      <a16:colId xmlns:a16="http://schemas.microsoft.com/office/drawing/2014/main" val="106625436"/>
                    </a:ext>
                  </a:extLst>
                </a:gridCol>
                <a:gridCol w="3642483">
                  <a:extLst>
                    <a:ext uri="{9D8B030D-6E8A-4147-A177-3AD203B41FA5}">
                      <a16:colId xmlns:a16="http://schemas.microsoft.com/office/drawing/2014/main" val="1296761351"/>
                    </a:ext>
                  </a:extLst>
                </a:gridCol>
                <a:gridCol w="4039042">
                  <a:extLst>
                    <a:ext uri="{9D8B030D-6E8A-4147-A177-3AD203B41FA5}">
                      <a16:colId xmlns:a16="http://schemas.microsoft.com/office/drawing/2014/main" val="1528204300"/>
                    </a:ext>
                  </a:extLst>
                </a:gridCol>
                <a:gridCol w="2100303">
                  <a:extLst>
                    <a:ext uri="{9D8B030D-6E8A-4147-A177-3AD203B41FA5}">
                      <a16:colId xmlns:a16="http://schemas.microsoft.com/office/drawing/2014/main" val="3746411670"/>
                    </a:ext>
                  </a:extLst>
                </a:gridCol>
                <a:gridCol w="2193324">
                  <a:extLst>
                    <a:ext uri="{9D8B030D-6E8A-4147-A177-3AD203B41FA5}">
                      <a16:colId xmlns:a16="http://schemas.microsoft.com/office/drawing/2014/main" val="458187058"/>
                    </a:ext>
                  </a:extLst>
                </a:gridCol>
                <a:gridCol w="2805299">
                  <a:extLst>
                    <a:ext uri="{9D8B030D-6E8A-4147-A177-3AD203B41FA5}">
                      <a16:colId xmlns:a16="http://schemas.microsoft.com/office/drawing/2014/main" val="1984259101"/>
                    </a:ext>
                  </a:extLst>
                </a:gridCol>
              </a:tblGrid>
              <a:tr h="1003064">
                <a:tc>
                  <a:txBody>
                    <a:bodyPr/>
                    <a:lstStyle/>
                    <a:p>
                      <a:pPr algn="ctr" fontAlgn="ctr"/>
                      <a:r>
                        <a:rPr lang="en" sz="2800" u="none" strike="noStrike">
                          <a:effectLst/>
                        </a:rPr>
                        <a:t>CD4T lymphocytes</a:t>
                      </a:r>
                      <a:endParaRPr lang="en"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i="1" u="none" strike="noStrike" dirty="0">
                          <a:effectLst/>
                        </a:rPr>
                        <a:t>Aspergillus spp.</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i="1" u="none" strike="noStrike" dirty="0" err="1">
                          <a:effectLst/>
                        </a:rPr>
                        <a:t>Penicilium</a:t>
                      </a:r>
                      <a:r>
                        <a:rPr lang="en-US" sz="2800" i="1" u="none" strike="noStrike" dirty="0">
                          <a:effectLst/>
                        </a:rPr>
                        <a:t> spp.</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i="1" u="none" strike="noStrike" dirty="0">
                          <a:effectLst/>
                        </a:rPr>
                        <a:t>TM </a:t>
                      </a:r>
                      <a:endParaRPr lang="en-US" sz="2800" b="0" i="1"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others</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 sz="2800" u="none" strike="noStrike">
                          <a:effectLst/>
                        </a:rPr>
                        <a:t>total</a:t>
                      </a:r>
                      <a:endParaRPr lang="en" sz="2800" b="0" i="1"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885277632"/>
                  </a:ext>
                </a:extLst>
              </a:tr>
              <a:tr h="598478">
                <a:tc>
                  <a:txBody>
                    <a:bodyPr/>
                    <a:lstStyle/>
                    <a:p>
                      <a:pPr algn="ctr" fontAlgn="ctr"/>
                      <a:r>
                        <a:rPr lang="en-US" sz="2800" u="none" strike="noStrike" dirty="0">
                          <a:effectLst/>
                        </a:rPr>
                        <a:t>≤50</a:t>
                      </a:r>
                      <a:endParaRPr lang="en-US"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 38(67.9)</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12(54.5)</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dirty="0">
                          <a:effectLst/>
                        </a:rPr>
                        <a:t>33(89.2)</a:t>
                      </a:r>
                      <a:endParaRPr lang="en-US"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19(67.9) </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102(71.3)</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4256387675"/>
                  </a:ext>
                </a:extLst>
              </a:tr>
              <a:tr h="469900">
                <a:tc>
                  <a:txBody>
                    <a:bodyPr/>
                    <a:lstStyle/>
                    <a:p>
                      <a:pPr algn="ctr" fontAlgn="ctr"/>
                      <a:r>
                        <a:rPr lang="en-US" sz="2800" u="none" strike="noStrike">
                          <a:effectLst/>
                        </a:rPr>
                        <a:t>&gt;50</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dirty="0">
                          <a:effectLst/>
                        </a:rPr>
                        <a:t>18(32.1)</a:t>
                      </a:r>
                      <a:endParaRPr lang="en-US"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10(45.5)</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4(10.8)</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9(32.1) </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41(28.7)</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2784346063"/>
                  </a:ext>
                </a:extLst>
              </a:tr>
              <a:tr h="469900">
                <a:tc>
                  <a:txBody>
                    <a:bodyPr/>
                    <a:lstStyle/>
                    <a:p>
                      <a:pPr algn="ctr" fontAlgn="ctr"/>
                      <a:r>
                        <a:rPr lang="en" sz="2800" u="none" strike="noStrike">
                          <a:effectLst/>
                        </a:rPr>
                        <a:t>total</a:t>
                      </a:r>
                      <a:endParaRPr lang="en" sz="2800" b="0" i="1"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dirty="0">
                          <a:effectLst/>
                        </a:rPr>
                        <a:t>56(100.0)</a:t>
                      </a:r>
                      <a:endParaRPr lang="en-US"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22(100.0)</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37(100.0)</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a:effectLst/>
                        </a:rPr>
                        <a:t> 28(100.0)</a:t>
                      </a:r>
                      <a:endParaRPr lang="en-US" sz="2800" b="0" i="0" u="none" strike="noStrike">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tc>
                  <a:txBody>
                    <a:bodyPr/>
                    <a:lstStyle/>
                    <a:p>
                      <a:pPr algn="ctr" fontAlgn="ctr"/>
                      <a:r>
                        <a:rPr lang="en-US" sz="2800" u="none" strike="noStrike" dirty="0">
                          <a:effectLst/>
                        </a:rPr>
                        <a:t>143(100.0)</a:t>
                      </a:r>
                      <a:endParaRPr lang="en-US" sz="2800" b="0" i="0" u="none" strike="noStrike" dirty="0">
                        <a:solidFill>
                          <a:srgbClr val="000000"/>
                        </a:solidFill>
                        <a:effectLst/>
                        <a:latin typeface="Calibri" panose="020F0502020204030204" pitchFamily="34" charset="0"/>
                        <a:ea typeface="等线" panose="02010600030101010101" pitchFamily="2" charset="-122"/>
                      </a:endParaRPr>
                    </a:p>
                  </a:txBody>
                  <a:tcPr marL="9525" marR="9525" marT="9525" marB="0" anchor="ctr">
                    <a:gradFill flip="none" rotWithShape="1">
                      <a:gsLst>
                        <a:gs pos="0">
                          <a:schemeClr val="accent1">
                            <a:lumMod val="0"/>
                            <a:lumOff val="100000"/>
                          </a:schemeClr>
                        </a:gs>
                        <a:gs pos="37000">
                          <a:schemeClr val="accent1">
                            <a:lumMod val="0"/>
                            <a:lumOff val="100000"/>
                          </a:schemeClr>
                        </a:gs>
                        <a:gs pos="100000">
                          <a:schemeClr val="accent1">
                            <a:lumMod val="100000"/>
                          </a:schemeClr>
                        </a:gs>
                      </a:gsLst>
                      <a:path path="circle">
                        <a:fillToRect l="50000" t="-80000" r="50000" b="180000"/>
                      </a:path>
                      <a:tileRect/>
                    </a:gradFill>
                  </a:tcPr>
                </a:tc>
                <a:extLst>
                  <a:ext uri="{0D108BD9-81ED-4DB2-BD59-A6C34878D82A}">
                    <a16:rowId xmlns:a16="http://schemas.microsoft.com/office/drawing/2014/main" val="1871531258"/>
                  </a:ext>
                </a:extLst>
              </a:tr>
            </a:tbl>
          </a:graphicData>
        </a:graphic>
      </p:graphicFrame>
      <p:grpSp>
        <p:nvGrpSpPr>
          <p:cNvPr id="39" name="Group 13">
            <a:extLst>
              <a:ext uri="{FF2B5EF4-FFF2-40B4-BE49-F238E27FC236}">
                <a16:creationId xmlns:a16="http://schemas.microsoft.com/office/drawing/2014/main" id="{9551A951-AA49-BC47-8B33-4590AEA1513E}"/>
              </a:ext>
            </a:extLst>
          </p:cNvPr>
          <p:cNvGrpSpPr/>
          <p:nvPr/>
        </p:nvGrpSpPr>
        <p:grpSpPr>
          <a:xfrm>
            <a:off x="13109214" y="21046481"/>
            <a:ext cx="2580933" cy="2401958"/>
            <a:chOff x="-222" y="64"/>
            <a:chExt cx="1471" cy="1528"/>
          </a:xfrm>
          <a:solidFill>
            <a:schemeClr val="accent1">
              <a:lumMod val="60000"/>
              <a:lumOff val="40000"/>
            </a:schemeClr>
          </a:solidFill>
        </p:grpSpPr>
        <p:sp>
          <p:nvSpPr>
            <p:cNvPr id="40" name="Rectangle 14">
              <a:extLst>
                <a:ext uri="{FF2B5EF4-FFF2-40B4-BE49-F238E27FC236}">
                  <a16:creationId xmlns:a16="http://schemas.microsoft.com/office/drawing/2014/main" id="{91E320F1-28F0-3E47-8793-0AFC3885A118}"/>
                </a:ext>
              </a:extLst>
            </p:cNvPr>
            <p:cNvSpPr/>
            <p:nvPr/>
          </p:nvSpPr>
          <p:spPr bwMode="auto">
            <a:xfrm>
              <a:off x="-219" y="516"/>
              <a:ext cx="1183" cy="257"/>
            </a:xfrm>
            <a:prstGeom prst="rect">
              <a:avLst/>
            </a:prstGeom>
            <a:solidFill>
              <a:schemeClr val="accent4">
                <a:lumMod val="60000"/>
                <a:lumOff val="40000"/>
              </a:schemeClr>
            </a:solidFill>
            <a:ln w="9525">
              <a:solidFill>
                <a:srgbClr val="EAEAEA"/>
              </a:solidFill>
              <a:miter lim="800000"/>
            </a:ln>
            <a:effectLst/>
          </p:spPr>
          <p:txBody>
            <a:bodyPr rot="0" vert="horz" wrap="square" lIns="55778" tIns="27889" rIns="55778" bIns="27889" anchor="ctr" anchorCtr="0" upright="1">
              <a:noAutofit/>
            </a:bodyPr>
            <a:lstStyle/>
            <a:p>
              <a:pPr algn="ctr">
                <a:spcAft>
                  <a:spcPts val="0"/>
                </a:spcAft>
              </a:pPr>
              <a:r>
                <a:rPr lang="en-US" sz="2400" kern="100" dirty="0">
                  <a:solidFill>
                    <a:schemeClr val="bg1"/>
                  </a:solidFill>
                  <a:effectLst/>
                  <a:ea typeface="宋体" panose="02010600030101010101" pitchFamily="2" charset="-122"/>
                  <a:cs typeface="宋体" panose="02010600030101010101" pitchFamily="2" charset="-122"/>
                </a:rPr>
                <a:t>750bp</a:t>
              </a:r>
              <a:endParaRPr lang="zh-CN" sz="2400" kern="100" dirty="0">
                <a:solidFill>
                  <a:schemeClr val="bg1"/>
                </a:solidFill>
                <a:effectLst/>
                <a:ea typeface="宋体" panose="02010600030101010101" pitchFamily="2" charset="-122"/>
                <a:cs typeface="宋体" panose="02010600030101010101" pitchFamily="2" charset="-122"/>
              </a:endParaRPr>
            </a:p>
          </p:txBody>
        </p:sp>
        <p:sp>
          <p:nvSpPr>
            <p:cNvPr id="41" name="Rectangle 15">
              <a:extLst>
                <a:ext uri="{FF2B5EF4-FFF2-40B4-BE49-F238E27FC236}">
                  <a16:creationId xmlns:a16="http://schemas.microsoft.com/office/drawing/2014/main" id="{B9B1B555-4182-1B42-8314-F16ECDC8C24D}"/>
                </a:ext>
              </a:extLst>
            </p:cNvPr>
            <p:cNvSpPr/>
            <p:nvPr/>
          </p:nvSpPr>
          <p:spPr bwMode="auto">
            <a:xfrm>
              <a:off x="-219" y="773"/>
              <a:ext cx="1185" cy="267"/>
            </a:xfrm>
            <a:prstGeom prst="rect">
              <a:avLst/>
            </a:prstGeom>
            <a:solidFill>
              <a:schemeClr val="accent4">
                <a:lumMod val="60000"/>
                <a:lumOff val="40000"/>
              </a:schemeClr>
            </a:solidFill>
            <a:ln w="9525">
              <a:solidFill>
                <a:srgbClr val="EAEAEA"/>
              </a:solidFill>
              <a:miter lim="800000"/>
            </a:ln>
            <a:effectLst/>
          </p:spPr>
          <p:txBody>
            <a:bodyPr rot="0" vert="horz" wrap="square" lIns="55778" tIns="27889" rIns="55778" bIns="27889" anchor="ctr" anchorCtr="0" upright="1">
              <a:noAutofit/>
            </a:bodyPr>
            <a:lstStyle/>
            <a:p>
              <a:pPr algn="ctr">
                <a:spcAft>
                  <a:spcPts val="0"/>
                </a:spcAft>
              </a:pPr>
              <a:r>
                <a:rPr lang="en-US" sz="2400" kern="100" dirty="0">
                  <a:solidFill>
                    <a:schemeClr val="bg1"/>
                  </a:solidFill>
                  <a:effectLst/>
                  <a:ea typeface="宋体" panose="02010600030101010101" pitchFamily="2" charset="-122"/>
                  <a:cs typeface="宋体" panose="02010600030101010101" pitchFamily="2" charset="-122"/>
                </a:rPr>
                <a:t>500bp</a:t>
              </a:r>
              <a:endParaRPr lang="zh-CN" sz="2400" kern="100" dirty="0">
                <a:solidFill>
                  <a:schemeClr val="bg1"/>
                </a:solidFill>
                <a:effectLst/>
                <a:ea typeface="宋体" panose="02010600030101010101" pitchFamily="2" charset="-122"/>
                <a:cs typeface="宋体" panose="02010600030101010101" pitchFamily="2" charset="-122"/>
              </a:endParaRPr>
            </a:p>
          </p:txBody>
        </p:sp>
        <p:sp>
          <p:nvSpPr>
            <p:cNvPr id="42" name="Rectangle 16">
              <a:extLst>
                <a:ext uri="{FF2B5EF4-FFF2-40B4-BE49-F238E27FC236}">
                  <a16:creationId xmlns:a16="http://schemas.microsoft.com/office/drawing/2014/main" id="{03EA2AA4-876A-AE4A-992C-1A5FA52DB22A}"/>
                </a:ext>
              </a:extLst>
            </p:cNvPr>
            <p:cNvSpPr/>
            <p:nvPr/>
          </p:nvSpPr>
          <p:spPr bwMode="auto">
            <a:xfrm>
              <a:off x="-219" y="1034"/>
              <a:ext cx="1185" cy="282"/>
            </a:xfrm>
            <a:prstGeom prst="rect">
              <a:avLst/>
            </a:prstGeom>
            <a:solidFill>
              <a:schemeClr val="accent4">
                <a:lumMod val="60000"/>
                <a:lumOff val="40000"/>
              </a:schemeClr>
            </a:solidFill>
            <a:ln w="9525">
              <a:solidFill>
                <a:srgbClr val="EAEAEA"/>
              </a:solidFill>
              <a:miter lim="800000"/>
            </a:ln>
            <a:effectLst/>
          </p:spPr>
          <p:txBody>
            <a:bodyPr rot="0" vert="horz" wrap="square" lIns="55778" tIns="27889" rIns="55778" bIns="27889" anchor="ctr" anchorCtr="0" upright="1">
              <a:noAutofit/>
            </a:bodyPr>
            <a:lstStyle/>
            <a:p>
              <a:pPr algn="ctr">
                <a:spcAft>
                  <a:spcPts val="0"/>
                </a:spcAft>
              </a:pPr>
              <a:r>
                <a:rPr lang="en-US" sz="2400" kern="100" dirty="0">
                  <a:solidFill>
                    <a:schemeClr val="bg1"/>
                  </a:solidFill>
                  <a:effectLst/>
                  <a:ea typeface="宋体" panose="02010600030101010101" pitchFamily="2" charset="-122"/>
                  <a:cs typeface="宋体" panose="02010600030101010101" pitchFamily="2" charset="-122"/>
                </a:rPr>
                <a:t>200bp</a:t>
              </a:r>
              <a:endParaRPr lang="zh-CN" sz="2400" kern="100" dirty="0">
                <a:solidFill>
                  <a:schemeClr val="bg1"/>
                </a:solidFill>
                <a:effectLst/>
                <a:ea typeface="宋体" panose="02010600030101010101" pitchFamily="2" charset="-122"/>
                <a:cs typeface="宋体" panose="02010600030101010101" pitchFamily="2" charset="-122"/>
              </a:endParaRPr>
            </a:p>
          </p:txBody>
        </p:sp>
        <p:sp>
          <p:nvSpPr>
            <p:cNvPr id="43" name="Rectangle 17">
              <a:extLst>
                <a:ext uri="{FF2B5EF4-FFF2-40B4-BE49-F238E27FC236}">
                  <a16:creationId xmlns:a16="http://schemas.microsoft.com/office/drawing/2014/main" id="{E11BA7BD-8A65-A745-805F-F2997D81EB38}"/>
                </a:ext>
              </a:extLst>
            </p:cNvPr>
            <p:cNvSpPr/>
            <p:nvPr/>
          </p:nvSpPr>
          <p:spPr bwMode="auto">
            <a:xfrm>
              <a:off x="-219" y="1295"/>
              <a:ext cx="1185" cy="297"/>
            </a:xfrm>
            <a:prstGeom prst="rect">
              <a:avLst/>
            </a:prstGeom>
            <a:solidFill>
              <a:schemeClr val="accent4">
                <a:lumMod val="60000"/>
                <a:lumOff val="40000"/>
              </a:schemeClr>
            </a:solidFill>
            <a:ln w="9525">
              <a:solidFill>
                <a:srgbClr val="EAEAEA"/>
              </a:solidFill>
              <a:miter lim="800000"/>
            </a:ln>
            <a:effectLst/>
          </p:spPr>
          <p:txBody>
            <a:bodyPr rot="0" vert="horz" wrap="square" lIns="55778" tIns="27889" rIns="55778" bIns="27889" anchor="ctr" anchorCtr="0" upright="1">
              <a:noAutofit/>
            </a:bodyPr>
            <a:lstStyle/>
            <a:p>
              <a:pPr algn="ctr">
                <a:spcAft>
                  <a:spcPts val="0"/>
                </a:spcAft>
              </a:pPr>
              <a:r>
                <a:rPr lang="en-US" sz="2400" kern="100" dirty="0">
                  <a:solidFill>
                    <a:schemeClr val="bg1"/>
                  </a:solidFill>
                  <a:effectLst/>
                  <a:ea typeface="宋体" panose="02010600030101010101" pitchFamily="2" charset="-122"/>
                  <a:cs typeface="宋体" panose="02010600030101010101" pitchFamily="2" charset="-122"/>
                </a:rPr>
                <a:t>100bp</a:t>
              </a:r>
              <a:endParaRPr lang="zh-CN" sz="2400" kern="100" dirty="0">
                <a:solidFill>
                  <a:schemeClr val="bg1"/>
                </a:solidFill>
                <a:effectLst/>
                <a:ea typeface="宋体" panose="02010600030101010101" pitchFamily="2" charset="-122"/>
                <a:cs typeface="宋体" panose="02010600030101010101" pitchFamily="2" charset="-122"/>
              </a:endParaRPr>
            </a:p>
          </p:txBody>
        </p:sp>
        <p:sp>
          <p:nvSpPr>
            <p:cNvPr id="44" name="Rectangle 18">
              <a:extLst>
                <a:ext uri="{FF2B5EF4-FFF2-40B4-BE49-F238E27FC236}">
                  <a16:creationId xmlns:a16="http://schemas.microsoft.com/office/drawing/2014/main" id="{EA4BBB6F-4D0A-524B-9621-607CD6BDEFFF}"/>
                </a:ext>
              </a:extLst>
            </p:cNvPr>
            <p:cNvSpPr/>
            <p:nvPr/>
          </p:nvSpPr>
          <p:spPr bwMode="auto">
            <a:xfrm>
              <a:off x="-217" y="267"/>
              <a:ext cx="1183" cy="248"/>
            </a:xfrm>
            <a:prstGeom prst="rect">
              <a:avLst/>
            </a:prstGeom>
            <a:solidFill>
              <a:schemeClr val="accent4">
                <a:lumMod val="60000"/>
                <a:lumOff val="40000"/>
              </a:schemeClr>
            </a:solidFill>
            <a:ln w="9525">
              <a:solidFill>
                <a:srgbClr val="EAEAEA"/>
              </a:solidFill>
              <a:miter lim="800000"/>
            </a:ln>
            <a:effectLst/>
          </p:spPr>
          <p:txBody>
            <a:bodyPr rot="0" vert="horz" wrap="square" lIns="55778" tIns="27889" rIns="55778" bIns="27889" anchor="ctr" anchorCtr="0" upright="1">
              <a:noAutofit/>
            </a:bodyPr>
            <a:lstStyle/>
            <a:p>
              <a:pPr indent="142875" algn="ctr">
                <a:spcAft>
                  <a:spcPts val="0"/>
                </a:spcAft>
              </a:pPr>
              <a:r>
                <a:rPr lang="en-US" sz="2400" kern="100" dirty="0">
                  <a:solidFill>
                    <a:schemeClr val="bg1"/>
                  </a:solidFill>
                  <a:effectLst/>
                  <a:ea typeface="宋体" panose="02010600030101010101" pitchFamily="2" charset="-122"/>
                  <a:cs typeface="宋体" panose="02010600030101010101" pitchFamily="2" charset="-122"/>
                </a:rPr>
                <a:t>1000bp</a:t>
              </a:r>
              <a:endParaRPr lang="zh-CN" sz="2400" kern="100" dirty="0">
                <a:solidFill>
                  <a:schemeClr val="bg1"/>
                </a:solidFill>
                <a:effectLst/>
                <a:ea typeface="宋体" panose="02010600030101010101" pitchFamily="2" charset="-122"/>
                <a:cs typeface="宋体" panose="02010600030101010101" pitchFamily="2" charset="-122"/>
              </a:endParaRPr>
            </a:p>
          </p:txBody>
        </p:sp>
        <p:sp>
          <p:nvSpPr>
            <p:cNvPr id="45" name="Rectangle 19">
              <a:extLst>
                <a:ext uri="{FF2B5EF4-FFF2-40B4-BE49-F238E27FC236}">
                  <a16:creationId xmlns:a16="http://schemas.microsoft.com/office/drawing/2014/main" id="{E34CA31C-C28E-1A4B-8083-267D677C4B96}"/>
                </a:ext>
              </a:extLst>
            </p:cNvPr>
            <p:cNvSpPr/>
            <p:nvPr/>
          </p:nvSpPr>
          <p:spPr bwMode="auto">
            <a:xfrm>
              <a:off x="-222" y="64"/>
              <a:ext cx="1181" cy="248"/>
            </a:xfrm>
            <a:prstGeom prst="rect">
              <a:avLst/>
            </a:prstGeom>
            <a:solidFill>
              <a:schemeClr val="accent4">
                <a:lumMod val="60000"/>
                <a:lumOff val="40000"/>
              </a:schemeClr>
            </a:solidFill>
            <a:ln w="9525">
              <a:solidFill>
                <a:srgbClr val="EAEAEA"/>
              </a:solidFill>
              <a:miter lim="800000"/>
            </a:ln>
            <a:effectLst/>
          </p:spPr>
          <p:txBody>
            <a:bodyPr rot="0" vert="horz" wrap="square" lIns="55778" tIns="27889" rIns="55778" bIns="27889" anchor="ctr" anchorCtr="0" upright="1">
              <a:noAutofit/>
            </a:bodyPr>
            <a:lstStyle/>
            <a:p>
              <a:pPr indent="142875" algn="ctr">
                <a:spcAft>
                  <a:spcPts val="0"/>
                </a:spcAft>
              </a:pPr>
              <a:r>
                <a:rPr lang="en-US" sz="2400" kern="100" dirty="0">
                  <a:solidFill>
                    <a:srgbClr val="FFFFFF"/>
                  </a:solidFill>
                  <a:effectLst/>
                  <a:ea typeface="宋体" panose="02010600030101010101" pitchFamily="2" charset="-122"/>
                  <a:cs typeface="宋体" panose="02010600030101010101" pitchFamily="2" charset="-122"/>
                </a:rPr>
                <a:t>2000bp</a:t>
              </a:r>
              <a:endParaRPr lang="zh-CN" sz="2400" kern="100" dirty="0">
                <a:effectLst/>
                <a:ea typeface="宋体" panose="02010600030101010101" pitchFamily="2" charset="-122"/>
                <a:cs typeface="宋体" panose="02010600030101010101" pitchFamily="2" charset="-122"/>
              </a:endParaRPr>
            </a:p>
          </p:txBody>
        </p:sp>
        <p:cxnSp>
          <p:nvCxnSpPr>
            <p:cNvPr id="46" name="Line 20">
              <a:extLst>
                <a:ext uri="{FF2B5EF4-FFF2-40B4-BE49-F238E27FC236}">
                  <a16:creationId xmlns:a16="http://schemas.microsoft.com/office/drawing/2014/main" id="{5C0F5EC8-85EE-7B4E-8B00-685823469622}"/>
                </a:ext>
              </a:extLst>
            </p:cNvPr>
            <p:cNvCxnSpPr>
              <a:cxnSpLocks/>
              <a:stCxn id="41" idx="3"/>
            </p:cNvCxnSpPr>
            <p:nvPr/>
          </p:nvCxnSpPr>
          <p:spPr bwMode="auto">
            <a:xfrm flipV="1">
              <a:off x="966" y="852"/>
              <a:ext cx="283" cy="55"/>
            </a:xfrm>
            <a:prstGeom prst="line">
              <a:avLst/>
            </a:prstGeom>
            <a:grpFill/>
            <a:ln w="9525">
              <a:solidFill>
                <a:srgbClr val="EAEAEA"/>
              </a:solidFill>
              <a:round/>
              <a:tailEnd type="triangle" w="med" len="med"/>
            </a:ln>
            <a:effectLst/>
          </p:spPr>
        </p:cxnSp>
        <p:cxnSp>
          <p:nvCxnSpPr>
            <p:cNvPr id="47" name="Line 21">
              <a:extLst>
                <a:ext uri="{FF2B5EF4-FFF2-40B4-BE49-F238E27FC236}">
                  <a16:creationId xmlns:a16="http://schemas.microsoft.com/office/drawing/2014/main" id="{84B30B33-E102-B946-A567-5DB794223551}"/>
                </a:ext>
              </a:extLst>
            </p:cNvPr>
            <p:cNvCxnSpPr>
              <a:cxnSpLocks/>
            </p:cNvCxnSpPr>
            <p:nvPr/>
          </p:nvCxnSpPr>
          <p:spPr bwMode="auto">
            <a:xfrm flipV="1">
              <a:off x="964" y="646"/>
              <a:ext cx="250" cy="51"/>
            </a:xfrm>
            <a:prstGeom prst="line">
              <a:avLst/>
            </a:prstGeom>
            <a:grpFill/>
            <a:ln w="9525">
              <a:solidFill>
                <a:srgbClr val="EAEAEA"/>
              </a:solidFill>
              <a:round/>
              <a:tailEnd type="triangle" w="med" len="med"/>
            </a:ln>
            <a:effectLst/>
          </p:spPr>
        </p:cxnSp>
        <p:cxnSp>
          <p:nvCxnSpPr>
            <p:cNvPr id="48" name="Line 22">
              <a:extLst>
                <a:ext uri="{FF2B5EF4-FFF2-40B4-BE49-F238E27FC236}">
                  <a16:creationId xmlns:a16="http://schemas.microsoft.com/office/drawing/2014/main" id="{1EA35A52-2EEF-5541-AB58-2182C739E186}"/>
                </a:ext>
              </a:extLst>
            </p:cNvPr>
            <p:cNvCxnSpPr>
              <a:cxnSpLocks/>
            </p:cNvCxnSpPr>
            <p:nvPr/>
          </p:nvCxnSpPr>
          <p:spPr bwMode="auto">
            <a:xfrm>
              <a:off x="946" y="84"/>
              <a:ext cx="268" cy="68"/>
            </a:xfrm>
            <a:prstGeom prst="line">
              <a:avLst/>
            </a:prstGeom>
            <a:grpFill/>
            <a:ln w="9525">
              <a:solidFill>
                <a:srgbClr val="EAEAEA"/>
              </a:solidFill>
              <a:round/>
              <a:tailEnd type="triangle" w="med" len="med"/>
            </a:ln>
            <a:effectLst/>
          </p:spPr>
        </p:cxnSp>
        <p:cxnSp>
          <p:nvCxnSpPr>
            <p:cNvPr id="49" name="Line 23">
              <a:extLst>
                <a:ext uri="{FF2B5EF4-FFF2-40B4-BE49-F238E27FC236}">
                  <a16:creationId xmlns:a16="http://schemas.microsoft.com/office/drawing/2014/main" id="{B1971D8C-7BEF-3F4F-8028-141F6B097783}"/>
                </a:ext>
              </a:extLst>
            </p:cNvPr>
            <p:cNvCxnSpPr>
              <a:cxnSpLocks/>
            </p:cNvCxnSpPr>
            <p:nvPr/>
          </p:nvCxnSpPr>
          <p:spPr bwMode="auto">
            <a:xfrm flipV="1">
              <a:off x="983" y="1362"/>
              <a:ext cx="231" cy="116"/>
            </a:xfrm>
            <a:prstGeom prst="line">
              <a:avLst/>
            </a:prstGeom>
            <a:grpFill/>
            <a:ln w="9525">
              <a:solidFill>
                <a:srgbClr val="EAEAEA"/>
              </a:solidFill>
              <a:round/>
              <a:tailEnd type="triangle" w="med" len="med"/>
            </a:ln>
            <a:effectLst/>
          </p:spPr>
        </p:cxnSp>
        <p:cxnSp>
          <p:nvCxnSpPr>
            <p:cNvPr id="50" name="Line 24">
              <a:extLst>
                <a:ext uri="{FF2B5EF4-FFF2-40B4-BE49-F238E27FC236}">
                  <a16:creationId xmlns:a16="http://schemas.microsoft.com/office/drawing/2014/main" id="{99BF06F3-4078-524F-AACF-541B13683FE1}"/>
                </a:ext>
              </a:extLst>
            </p:cNvPr>
            <p:cNvCxnSpPr>
              <a:cxnSpLocks/>
            </p:cNvCxnSpPr>
            <p:nvPr/>
          </p:nvCxnSpPr>
          <p:spPr bwMode="auto">
            <a:xfrm>
              <a:off x="964" y="380"/>
              <a:ext cx="250" cy="117"/>
            </a:xfrm>
            <a:prstGeom prst="line">
              <a:avLst/>
            </a:prstGeom>
            <a:grpFill/>
            <a:ln w="9525">
              <a:solidFill>
                <a:srgbClr val="EAEAEA"/>
              </a:solidFill>
              <a:round/>
              <a:tailEnd type="triangle" w="med" len="med"/>
            </a:ln>
            <a:effectLst/>
          </p:spPr>
        </p:cxnSp>
        <p:cxnSp>
          <p:nvCxnSpPr>
            <p:cNvPr id="51" name="Line 25">
              <a:extLst>
                <a:ext uri="{FF2B5EF4-FFF2-40B4-BE49-F238E27FC236}">
                  <a16:creationId xmlns:a16="http://schemas.microsoft.com/office/drawing/2014/main" id="{886FED89-6C24-024B-8EE6-687BBD6A802D}"/>
                </a:ext>
              </a:extLst>
            </p:cNvPr>
            <p:cNvCxnSpPr>
              <a:cxnSpLocks/>
            </p:cNvCxnSpPr>
            <p:nvPr/>
          </p:nvCxnSpPr>
          <p:spPr bwMode="auto">
            <a:xfrm flipV="1">
              <a:off x="986" y="1134"/>
              <a:ext cx="263" cy="61"/>
            </a:xfrm>
            <a:prstGeom prst="line">
              <a:avLst/>
            </a:prstGeom>
            <a:grpFill/>
            <a:ln w="9525">
              <a:solidFill>
                <a:srgbClr val="EAEAEA"/>
              </a:solidFill>
              <a:round/>
              <a:tailEnd type="triangle" w="med" len="med"/>
            </a:ln>
            <a:effectLst/>
          </p:spPr>
        </p:cxnSp>
      </p:grpSp>
      <p:sp>
        <p:nvSpPr>
          <p:cNvPr id="62" name="文本框 61">
            <a:extLst>
              <a:ext uri="{FF2B5EF4-FFF2-40B4-BE49-F238E27FC236}">
                <a16:creationId xmlns:a16="http://schemas.microsoft.com/office/drawing/2014/main" id="{1FB8BF0D-FDE4-5C42-AAA1-C5452167A42F}"/>
              </a:ext>
            </a:extLst>
          </p:cNvPr>
          <p:cNvSpPr txBox="1"/>
          <p:nvPr/>
        </p:nvSpPr>
        <p:spPr>
          <a:xfrm>
            <a:off x="15224365" y="24237370"/>
            <a:ext cx="13750720" cy="523220"/>
          </a:xfrm>
          <a:prstGeom prst="rect">
            <a:avLst/>
          </a:prstGeom>
          <a:noFill/>
        </p:spPr>
        <p:txBody>
          <a:bodyPr wrap="square" rtlCol="0">
            <a:spAutoFit/>
          </a:bodyPr>
          <a:lstStyle/>
          <a:p>
            <a:r>
              <a:rPr kumimoji="1" lang="en" altLang="zh-CN" sz="2800" b="1" dirty="0"/>
              <a:t>Figure 1 </a:t>
            </a:r>
            <a:r>
              <a:rPr kumimoji="1" lang="zh-CN" altLang="en-US" sz="2800" b="1" dirty="0"/>
              <a:t>  </a:t>
            </a:r>
            <a:r>
              <a:rPr kumimoji="1" lang="en" altLang="zh-CN" sz="2800" dirty="0"/>
              <a:t>Electrophoresis of rDNA-ITS PCR amplification products of some filamentous fungi</a:t>
            </a:r>
            <a:endParaRPr kumimoji="1" lang="zh-CN" altLang="en-US" sz="2800" dirty="0"/>
          </a:p>
        </p:txBody>
      </p:sp>
      <p:sp>
        <p:nvSpPr>
          <p:cNvPr id="63" name="文本框 62">
            <a:extLst>
              <a:ext uri="{FF2B5EF4-FFF2-40B4-BE49-F238E27FC236}">
                <a16:creationId xmlns:a16="http://schemas.microsoft.com/office/drawing/2014/main" id="{3A2EF591-7601-4A43-ACC8-C5FC70DDF41C}"/>
              </a:ext>
            </a:extLst>
          </p:cNvPr>
          <p:cNvSpPr txBox="1"/>
          <p:nvPr/>
        </p:nvSpPr>
        <p:spPr>
          <a:xfrm>
            <a:off x="11993526" y="14757991"/>
            <a:ext cx="17267274" cy="523220"/>
          </a:xfrm>
          <a:prstGeom prst="rect">
            <a:avLst/>
          </a:prstGeom>
          <a:noFill/>
        </p:spPr>
        <p:txBody>
          <a:bodyPr wrap="square" rtlCol="0">
            <a:spAutoFit/>
          </a:bodyPr>
          <a:lstStyle/>
          <a:p>
            <a:r>
              <a:rPr kumimoji="1" lang="en" altLang="zh-CN" sz="2800" b="1" dirty="0"/>
              <a:t>Table 2</a:t>
            </a:r>
            <a:r>
              <a:rPr kumimoji="1" lang="zh-CN" altLang="en-US" sz="2800" b="1" dirty="0"/>
              <a:t> </a:t>
            </a:r>
            <a:r>
              <a:rPr kumimoji="1" lang="en" altLang="zh-CN" sz="2800" b="1" dirty="0"/>
              <a:t> </a:t>
            </a:r>
            <a:r>
              <a:rPr kumimoji="1" lang="en" altLang="zh-CN" sz="2800" dirty="0"/>
              <a:t>Distribution and composition ratio of fungal flora under different CD4+T lymphocyte count levels</a:t>
            </a:r>
            <a:endParaRPr kumimoji="1" lang="zh-CN" altLang="en-US" sz="2800" dirty="0"/>
          </a:p>
        </p:txBody>
      </p:sp>
      <p:sp>
        <p:nvSpPr>
          <p:cNvPr id="68" name="文本框 67">
            <a:extLst>
              <a:ext uri="{FF2B5EF4-FFF2-40B4-BE49-F238E27FC236}">
                <a16:creationId xmlns:a16="http://schemas.microsoft.com/office/drawing/2014/main" id="{8B269B25-F202-F540-8B4F-A6223D2F2366}"/>
              </a:ext>
            </a:extLst>
          </p:cNvPr>
          <p:cNvSpPr txBox="1"/>
          <p:nvPr/>
        </p:nvSpPr>
        <p:spPr>
          <a:xfrm>
            <a:off x="22195830" y="29517038"/>
            <a:ext cx="6263640" cy="1384995"/>
          </a:xfrm>
          <a:prstGeom prst="rect">
            <a:avLst/>
          </a:prstGeom>
          <a:noFill/>
        </p:spPr>
        <p:txBody>
          <a:bodyPr wrap="square" rtlCol="0">
            <a:spAutoFit/>
          </a:bodyPr>
          <a:lstStyle/>
          <a:p>
            <a:r>
              <a:rPr kumimoji="1" lang="en" altLang="zh-CN" sz="2800" b="1" dirty="0"/>
              <a:t>Figure 3 </a:t>
            </a:r>
            <a:r>
              <a:rPr kumimoji="1" lang="en-US" altLang="zh-CN" sz="2800" dirty="0"/>
              <a:t>P</a:t>
            </a:r>
            <a:r>
              <a:rPr lang="en-US" altLang="zh-CN" sz="2800" dirty="0"/>
              <a:t>athogenic spectrum</a:t>
            </a:r>
            <a:r>
              <a:rPr lang="zh-CN" altLang="zh-CN" sz="2800" dirty="0"/>
              <a:t> </a:t>
            </a:r>
            <a:r>
              <a:rPr kumimoji="1" lang="en" altLang="zh-CN" sz="2800" dirty="0"/>
              <a:t>distribution of pulmonary filamentous fungal infection with different CD4+ cell counts</a:t>
            </a:r>
            <a:endParaRPr kumimoji="1" lang="zh-CN" altLang="en-US" sz="2800" dirty="0"/>
          </a:p>
        </p:txBody>
      </p:sp>
      <p:pic>
        <p:nvPicPr>
          <p:cNvPr id="70" name="图片 69">
            <a:extLst>
              <a:ext uri="{FF2B5EF4-FFF2-40B4-BE49-F238E27FC236}">
                <a16:creationId xmlns:a16="http://schemas.microsoft.com/office/drawing/2014/main" id="{FEEA051B-AFF5-AA42-8051-FF99FAC41A58}"/>
              </a:ext>
            </a:extLst>
          </p:cNvPr>
          <p:cNvPicPr>
            <a:picLocks noChangeAspect="1"/>
          </p:cNvPicPr>
          <p:nvPr/>
        </p:nvPicPr>
        <p:blipFill>
          <a:blip r:embed="rId5"/>
          <a:stretch>
            <a:fillRect/>
          </a:stretch>
        </p:blipFill>
        <p:spPr>
          <a:xfrm>
            <a:off x="12934620" y="25332858"/>
            <a:ext cx="6492026" cy="3921429"/>
          </a:xfrm>
          <a:prstGeom prst="rect">
            <a:avLst/>
          </a:prstGeom>
        </p:spPr>
      </p:pic>
      <p:pic>
        <p:nvPicPr>
          <p:cNvPr id="72" name="图片 71">
            <a:extLst>
              <a:ext uri="{FF2B5EF4-FFF2-40B4-BE49-F238E27FC236}">
                <a16:creationId xmlns:a16="http://schemas.microsoft.com/office/drawing/2014/main" id="{D6BBAD58-1642-B949-9CA7-7193A9D90DB9}"/>
              </a:ext>
            </a:extLst>
          </p:cNvPr>
          <p:cNvPicPr>
            <a:picLocks noChangeAspect="1"/>
          </p:cNvPicPr>
          <p:nvPr/>
        </p:nvPicPr>
        <p:blipFill>
          <a:blip r:embed="rId6"/>
          <a:stretch>
            <a:fillRect/>
          </a:stretch>
        </p:blipFill>
        <p:spPr>
          <a:xfrm>
            <a:off x="22195830" y="25423849"/>
            <a:ext cx="6263640" cy="3821629"/>
          </a:xfrm>
          <a:prstGeom prst="rect">
            <a:avLst/>
          </a:prstGeom>
        </p:spPr>
      </p:pic>
      <p:sp>
        <p:nvSpPr>
          <p:cNvPr id="73" name="文本框 72">
            <a:extLst>
              <a:ext uri="{FF2B5EF4-FFF2-40B4-BE49-F238E27FC236}">
                <a16:creationId xmlns:a16="http://schemas.microsoft.com/office/drawing/2014/main" id="{4A443A8D-FD85-DF43-8437-75551457E728}"/>
              </a:ext>
            </a:extLst>
          </p:cNvPr>
          <p:cNvSpPr txBox="1"/>
          <p:nvPr/>
        </p:nvSpPr>
        <p:spPr>
          <a:xfrm>
            <a:off x="13324391" y="29584799"/>
            <a:ext cx="6861653" cy="954107"/>
          </a:xfrm>
          <a:prstGeom prst="rect">
            <a:avLst/>
          </a:prstGeom>
          <a:noFill/>
        </p:spPr>
        <p:txBody>
          <a:bodyPr wrap="square" rtlCol="0">
            <a:spAutoFit/>
          </a:bodyPr>
          <a:lstStyle/>
          <a:p>
            <a:r>
              <a:rPr kumimoji="1" lang="en" altLang="zh-CN" sz="2800" b="1" dirty="0"/>
              <a:t>Figure 2 </a:t>
            </a:r>
            <a:r>
              <a:rPr kumimoji="1" lang="en" altLang="zh-CN" sz="2800" dirty="0"/>
              <a:t>Distribution of CD4 cell</a:t>
            </a:r>
            <a:r>
              <a:rPr kumimoji="1" lang="zh-CN" altLang="en-US" sz="2800" dirty="0"/>
              <a:t> </a:t>
            </a:r>
            <a:r>
              <a:rPr kumimoji="1" lang="en" altLang="zh-CN" sz="2800" dirty="0"/>
              <a:t>count in AIDS patients with different pneumonia fungi</a:t>
            </a:r>
            <a:endParaRPr kumimoji="1" lang="zh-CN" altLang="en-US" sz="2800" dirty="0"/>
          </a:p>
        </p:txBody>
      </p:sp>
      <p:pic>
        <p:nvPicPr>
          <p:cNvPr id="3" name="图片 2">
            <a:extLst>
              <a:ext uri="{FF2B5EF4-FFF2-40B4-BE49-F238E27FC236}">
                <a16:creationId xmlns:a16="http://schemas.microsoft.com/office/drawing/2014/main" id="{E45E9F67-A1B4-6E4F-BCB4-784B9384EC50}"/>
              </a:ext>
            </a:extLst>
          </p:cNvPr>
          <p:cNvPicPr>
            <a:picLocks noChangeAspect="1"/>
          </p:cNvPicPr>
          <p:nvPr/>
        </p:nvPicPr>
        <p:blipFill>
          <a:blip r:embed="rId7"/>
          <a:stretch>
            <a:fillRect/>
          </a:stretch>
        </p:blipFill>
        <p:spPr>
          <a:xfrm>
            <a:off x="36057763" y="132346"/>
            <a:ext cx="7048610" cy="6147487"/>
          </a:xfrm>
          <a:prstGeom prst="rect">
            <a:avLst/>
          </a:prstGeom>
        </p:spPr>
      </p:pic>
      <p:pic>
        <p:nvPicPr>
          <p:cNvPr id="2" name="Clinical characteristics and pathogenic spectrum of pulmonary filamentous  fungal infection in AIDS patients in Guangdong area  .m4a" descr="Clinical characteristics and pathogenic spectrum of pulmonary filamentous  fungal infection in AIDS patients in Guangdong area  .m4a">
            <a:hlinkClick r:id="" action="ppaction://media"/>
            <a:extLst>
              <a:ext uri="{FF2B5EF4-FFF2-40B4-BE49-F238E27FC236}">
                <a16:creationId xmlns:a16="http://schemas.microsoft.com/office/drawing/2014/main" id="{EA9A75A4-E56D-E446-96F2-E79A27954D9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41073" y="1783358"/>
            <a:ext cx="4025524" cy="4645382"/>
          </a:xfrm>
          <a:prstGeom prst="rect">
            <a:avLst/>
          </a:prstGeom>
        </p:spPr>
      </p:pic>
    </p:spTree>
    <p:extLst>
      <p:ext uri="{BB962C8B-B14F-4D97-AF65-F5344CB8AC3E}">
        <p14:creationId xmlns:p14="http://schemas.microsoft.com/office/powerpoint/2010/main" val="194032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3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879</Words>
  <Application>Microsoft Macintosh PowerPoint</Application>
  <PresentationFormat>自定义</PresentationFormat>
  <Paragraphs>68</Paragraphs>
  <Slides>1</Slides>
  <Notes>0</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vt:i4>
      </vt:variant>
    </vt:vector>
  </HeadingPairs>
  <TitlesOfParts>
    <vt:vector size="5" baseType="lpstr">
      <vt:lpstr>Arial</vt:lpstr>
      <vt:lpstr>Calibri</vt:lpstr>
      <vt:lpstr>Calibri Light</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11925</dc:creator>
  <cp:lastModifiedBy>11925</cp:lastModifiedBy>
  <cp:revision>28</cp:revision>
  <dcterms:created xsi:type="dcterms:W3CDTF">2020-06-07T05:42:23Z</dcterms:created>
  <dcterms:modified xsi:type="dcterms:W3CDTF">2020-06-21T13:43:00Z</dcterms:modified>
</cp:coreProperties>
</file>